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8"/>
  </p:notesMasterIdLst>
  <p:sldIdLst>
    <p:sldId id="257" r:id="rId2"/>
    <p:sldId id="261" r:id="rId3"/>
    <p:sldId id="317" r:id="rId4"/>
    <p:sldId id="318" r:id="rId5"/>
    <p:sldId id="264" r:id="rId6"/>
    <p:sldId id="265" r:id="rId7"/>
    <p:sldId id="266" r:id="rId8"/>
    <p:sldId id="327" r:id="rId9"/>
    <p:sldId id="267" r:id="rId10"/>
    <p:sldId id="268" r:id="rId11"/>
    <p:sldId id="269" r:id="rId12"/>
    <p:sldId id="270" r:id="rId13"/>
    <p:sldId id="271" r:id="rId14"/>
    <p:sldId id="272" r:id="rId15"/>
    <p:sldId id="328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324" r:id="rId26"/>
    <p:sldId id="32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7" r:id="rId42"/>
    <p:sldId id="319" r:id="rId43"/>
    <p:sldId id="296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23" r:id="rId54"/>
    <p:sldId id="307" r:id="rId55"/>
    <p:sldId id="308" r:id="rId56"/>
    <p:sldId id="309" r:id="rId57"/>
    <p:sldId id="310" r:id="rId58"/>
    <p:sldId id="312" r:id="rId59"/>
    <p:sldId id="313" r:id="rId60"/>
    <p:sldId id="325" r:id="rId61"/>
    <p:sldId id="326" r:id="rId62"/>
    <p:sldId id="322" r:id="rId63"/>
    <p:sldId id="314" r:id="rId64"/>
    <p:sldId id="315" r:id="rId65"/>
    <p:sldId id="320" r:id="rId66"/>
    <p:sldId id="259" r:id="rId6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115" autoAdjust="0"/>
    <p:restoredTop sz="90728" autoAdjust="0"/>
  </p:normalViewPr>
  <p:slideViewPr>
    <p:cSldViewPr snapToGrid="0">
      <p:cViewPr varScale="1">
        <p:scale>
          <a:sx n="66" d="100"/>
          <a:sy n="66" d="100"/>
        </p:scale>
        <p:origin x="69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95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DC3DE3-2D0A-469C-8DA6-3AA3E86AAF7B}" type="datetimeFigureOut">
              <a:rPr lang="en-US" smtClean="0"/>
              <a:t>10/22/2016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8C7442-4CA4-4497-BC5A-F90FB2BE7F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9388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Direct positive correlation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88A0C6-9A2A-4310-946E-103D8BF33F5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1024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88A0C6-9A2A-4310-946E-103D8BF33F5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2826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>
                <a:solidFill>
                  <a:srgbClr val="0070C0"/>
                </a:solidFill>
              </a:rPr>
              <a:t>Practice in explaining concepts and writing instructions; People who write good help are good instructors; People who are good instructors write good help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88A0C6-9A2A-4310-946E-103D8BF33F5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00632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Force you to confront issues that you'd rather forget;</a:t>
            </a:r>
            <a:r>
              <a:rPr lang="en-US" baseline="0"/>
              <a:t> but that users will encounter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88A0C6-9A2A-4310-946E-103D8BF33F5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1033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What if you hedge your</a:t>
            </a:r>
            <a:r>
              <a:rPr lang="en-US" baseline="0"/>
              <a:t> bets and use both.</a:t>
            </a:r>
          </a:p>
          <a:p>
            <a:r>
              <a:rPr lang="en-US" baseline="0"/>
              <a:t>In a script module with correctly-formatted .EXTERNALHELP, an error in comment-based help -&gt; autogenerated help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88A0C6-9A2A-4310-946E-103D8BF33F5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915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Dynamic parameters</a:t>
            </a:r>
          </a:p>
          <a:p>
            <a:endParaRPr lang="en-US"/>
          </a:p>
          <a:p>
            <a:r>
              <a:rPr lang="en-US"/>
              <a:t>What if you hedge your</a:t>
            </a:r>
            <a:r>
              <a:rPr lang="en-US" baseline="0"/>
              <a:t> bets and use both.</a:t>
            </a:r>
          </a:p>
          <a:p>
            <a:r>
              <a:rPr lang="en-US" baseline="0"/>
              <a:t>In a script module with correctly-formatted .EXTERNALHELP, an error in comment-based help -&gt; autogenerated help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88A0C6-9A2A-4310-946E-103D8BF33F5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9249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88A0C6-9A2A-4310-946E-103D8BF33F5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3755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serialize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8C7442-4CA4-4497-BC5A-F90FB2BE7F57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9410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PowerForensics:</a:t>
            </a:r>
            <a:r>
              <a:rPr lang="en-US" baseline="0"/>
              <a:t> Invoke-ForensicDD, Get-ForensicBootSector (master boot record v. guid partition table)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88A0C6-9A2A-4310-946E-103D8BF33F50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9231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jp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jp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jp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jp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jp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jpg"/><Relationship Id="rId5" Type="http://schemas.openxmlformats.org/officeDocument/2006/relationships/image" Target="../media/image6.jpg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microsoft.com/office/2007/relationships/hdphoto" Target="../media/hdphoto1.wdp"/><Relationship Id="rId7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jp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jp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jp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jp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jp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jp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515"/>
          <a:stretch/>
        </p:blipFill>
        <p:spPr>
          <a:xfrm>
            <a:off x="0" y="-2"/>
            <a:ext cx="12192000" cy="5731936"/>
          </a:xfrm>
          <a:prstGeom prst="rect">
            <a:avLst/>
          </a:prstGeom>
        </p:spPr>
      </p:pic>
      <p:pic>
        <p:nvPicPr>
          <p:cNvPr id="13" name="Picture 12" descr="Picture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77100" y="19050"/>
            <a:ext cx="4890186" cy="4890186"/>
          </a:xfrm>
          <a:prstGeom prst="rect">
            <a:avLst/>
          </a:prstGeom>
          <a:noFill/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326175" y="6134867"/>
            <a:ext cx="1503542" cy="32019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3043" y="5888763"/>
            <a:ext cx="1262318" cy="7854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17" y="5731934"/>
            <a:ext cx="1126067" cy="112606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9408" y="5939287"/>
            <a:ext cx="1633944" cy="734918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267855" y="362459"/>
            <a:ext cx="4419238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PowerShell Conference Asia</a:t>
            </a:r>
          </a:p>
        </p:txBody>
      </p:sp>
      <p:sp>
        <p:nvSpPr>
          <p:cNvPr id="14" name="Rectangle 13"/>
          <p:cNvSpPr/>
          <p:nvPr userDrawn="1"/>
        </p:nvSpPr>
        <p:spPr>
          <a:xfrm>
            <a:off x="267855" y="1137556"/>
            <a:ext cx="10566400" cy="4441208"/>
          </a:xfrm>
          <a:prstGeom prst="rect">
            <a:avLst/>
          </a:prstGeom>
          <a:solidFill>
            <a:schemeClr val="dk1">
              <a:alpha val="68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8125" y="1288612"/>
            <a:ext cx="10297583" cy="2387600"/>
          </a:xfrm>
        </p:spPr>
        <p:txBody>
          <a:bodyPr anchor="b">
            <a:normAutofit/>
          </a:bodyPr>
          <a:lstStyle>
            <a:lvl1pPr algn="l">
              <a:defRPr sz="6000" baseline="0">
                <a:solidFill>
                  <a:schemeClr val="bg1"/>
                </a:solidFill>
                <a:latin typeface="+mj-lt"/>
              </a:defRPr>
            </a:lvl1pPr>
          </a:lstStyle>
          <a:p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8125" y="3768287"/>
            <a:ext cx="10297583" cy="1655762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505035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515"/>
          <a:stretch/>
        </p:blipFill>
        <p:spPr>
          <a:xfrm>
            <a:off x="-1" y="0"/>
            <a:ext cx="12192001" cy="5731934"/>
          </a:xfrm>
          <a:prstGeom prst="rect">
            <a:avLst/>
          </a:prstGeom>
        </p:spPr>
      </p:pic>
      <p:pic>
        <p:nvPicPr>
          <p:cNvPr id="13" name="Picture 12" descr="Picture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77100" y="19050"/>
            <a:ext cx="4890186" cy="4890186"/>
          </a:xfrm>
          <a:prstGeom prst="rect">
            <a:avLst/>
          </a:prstGeom>
          <a:noFill/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326175" y="6134867"/>
            <a:ext cx="1503542" cy="32019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3043" y="5888763"/>
            <a:ext cx="1262318" cy="7854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17" y="5731934"/>
            <a:ext cx="1126067" cy="112606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9408" y="5939287"/>
            <a:ext cx="1633944" cy="734918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267855" y="1137556"/>
            <a:ext cx="10566400" cy="4441208"/>
          </a:xfrm>
          <a:prstGeom prst="rect">
            <a:avLst/>
          </a:prstGeom>
          <a:solidFill>
            <a:schemeClr val="dk1">
              <a:alpha val="68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8125" y="1288612"/>
            <a:ext cx="10297583" cy="2387600"/>
          </a:xfrm>
        </p:spPr>
        <p:txBody>
          <a:bodyPr anchor="b">
            <a:normAutofit/>
          </a:bodyPr>
          <a:lstStyle>
            <a:lvl1pPr algn="l">
              <a:defRPr sz="6000" baseline="0">
                <a:solidFill>
                  <a:schemeClr val="bg1"/>
                </a:solidFill>
                <a:latin typeface="+mj-lt"/>
              </a:defRPr>
            </a:lvl1pPr>
          </a:lstStyle>
          <a:p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8125" y="3768287"/>
            <a:ext cx="10297583" cy="1655762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267855" y="362459"/>
            <a:ext cx="4419238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PowerShell Conference Asia</a:t>
            </a:r>
          </a:p>
        </p:txBody>
      </p:sp>
    </p:spTree>
    <p:extLst>
      <p:ext uri="{BB962C8B-B14F-4D97-AF65-F5344CB8AC3E}">
        <p14:creationId xmlns:p14="http://schemas.microsoft.com/office/powerpoint/2010/main" val="10103391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38" b="26154"/>
          <a:stretch/>
        </p:blipFill>
        <p:spPr>
          <a:xfrm>
            <a:off x="-2384" y="0"/>
            <a:ext cx="12194384" cy="5731934"/>
          </a:xfrm>
          <a:prstGeom prst="rect">
            <a:avLst/>
          </a:prstGeom>
        </p:spPr>
      </p:pic>
      <p:pic>
        <p:nvPicPr>
          <p:cNvPr id="13" name="Picture 12" descr="Picture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77100" y="19050"/>
            <a:ext cx="4890186" cy="4890186"/>
          </a:xfrm>
          <a:prstGeom prst="rect">
            <a:avLst/>
          </a:prstGeom>
          <a:noFill/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326175" y="6134867"/>
            <a:ext cx="1503542" cy="32019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3043" y="5888763"/>
            <a:ext cx="1262318" cy="7854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17" y="5731934"/>
            <a:ext cx="1126067" cy="112606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9408" y="5939287"/>
            <a:ext cx="1633944" cy="734918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267855" y="1137556"/>
            <a:ext cx="10566400" cy="4441208"/>
          </a:xfrm>
          <a:prstGeom prst="rect">
            <a:avLst/>
          </a:prstGeom>
          <a:solidFill>
            <a:schemeClr val="dk1">
              <a:alpha val="68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8125" y="1288612"/>
            <a:ext cx="10297583" cy="2387600"/>
          </a:xfrm>
        </p:spPr>
        <p:txBody>
          <a:bodyPr anchor="b">
            <a:normAutofit/>
          </a:bodyPr>
          <a:lstStyle>
            <a:lvl1pPr algn="l">
              <a:defRPr sz="6000" baseline="0">
                <a:solidFill>
                  <a:schemeClr val="bg1"/>
                </a:solidFill>
                <a:latin typeface="+mj-lt"/>
              </a:defRPr>
            </a:lvl1pPr>
          </a:lstStyle>
          <a:p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8125" y="3768287"/>
            <a:ext cx="10297583" cy="1655762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267855" y="362459"/>
            <a:ext cx="4419238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PowerShell Conference Asia</a:t>
            </a:r>
          </a:p>
        </p:txBody>
      </p:sp>
    </p:spTree>
    <p:extLst>
      <p:ext uri="{BB962C8B-B14F-4D97-AF65-F5344CB8AC3E}">
        <p14:creationId xmlns:p14="http://schemas.microsoft.com/office/powerpoint/2010/main" val="19757657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83" b="21409"/>
          <a:stretch/>
        </p:blipFill>
        <p:spPr>
          <a:xfrm>
            <a:off x="0" y="0"/>
            <a:ext cx="12194384" cy="5731933"/>
          </a:xfrm>
          <a:prstGeom prst="rect">
            <a:avLst/>
          </a:prstGeom>
        </p:spPr>
      </p:pic>
      <p:pic>
        <p:nvPicPr>
          <p:cNvPr id="13" name="Picture 12" descr="Picture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77100" y="19050"/>
            <a:ext cx="4890186" cy="4890186"/>
          </a:xfrm>
          <a:prstGeom prst="rect">
            <a:avLst/>
          </a:prstGeom>
          <a:noFill/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326175" y="6134867"/>
            <a:ext cx="1503542" cy="32019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3043" y="5888763"/>
            <a:ext cx="1262318" cy="7854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17" y="5731934"/>
            <a:ext cx="1126067" cy="112606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9408" y="5939287"/>
            <a:ext cx="1633944" cy="734918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267855" y="1137556"/>
            <a:ext cx="10566400" cy="4441208"/>
          </a:xfrm>
          <a:prstGeom prst="rect">
            <a:avLst/>
          </a:prstGeom>
          <a:solidFill>
            <a:schemeClr val="dk1">
              <a:alpha val="68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8125" y="1288612"/>
            <a:ext cx="10297583" cy="2387600"/>
          </a:xfrm>
        </p:spPr>
        <p:txBody>
          <a:bodyPr anchor="b">
            <a:normAutofit/>
          </a:bodyPr>
          <a:lstStyle>
            <a:lvl1pPr algn="l">
              <a:defRPr sz="6000" baseline="0">
                <a:solidFill>
                  <a:schemeClr val="bg1"/>
                </a:solidFill>
                <a:latin typeface="+mj-lt"/>
              </a:defRPr>
            </a:lvl1pPr>
          </a:lstStyle>
          <a:p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8125" y="3768287"/>
            <a:ext cx="10297583" cy="1655762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267855" y="362459"/>
            <a:ext cx="4419238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PowerShell Conference Asia</a:t>
            </a:r>
          </a:p>
        </p:txBody>
      </p:sp>
    </p:spTree>
    <p:extLst>
      <p:ext uri="{BB962C8B-B14F-4D97-AF65-F5344CB8AC3E}">
        <p14:creationId xmlns:p14="http://schemas.microsoft.com/office/powerpoint/2010/main" val="28254618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80" b="16998"/>
          <a:stretch/>
        </p:blipFill>
        <p:spPr>
          <a:xfrm>
            <a:off x="1" y="0"/>
            <a:ext cx="12192000" cy="5731934"/>
          </a:xfrm>
          <a:prstGeom prst="rect">
            <a:avLst/>
          </a:prstGeom>
        </p:spPr>
      </p:pic>
      <p:pic>
        <p:nvPicPr>
          <p:cNvPr id="13" name="Picture 12" descr="Picture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77100" y="19050"/>
            <a:ext cx="4890186" cy="4890186"/>
          </a:xfrm>
          <a:prstGeom prst="rect">
            <a:avLst/>
          </a:prstGeom>
          <a:noFill/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326175" y="6134867"/>
            <a:ext cx="1503542" cy="32019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3043" y="5888763"/>
            <a:ext cx="1262318" cy="7854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17" y="5731934"/>
            <a:ext cx="1126067" cy="112606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9408" y="5939287"/>
            <a:ext cx="1633944" cy="734918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267855" y="1137556"/>
            <a:ext cx="10566400" cy="4441208"/>
          </a:xfrm>
          <a:prstGeom prst="rect">
            <a:avLst/>
          </a:prstGeom>
          <a:solidFill>
            <a:schemeClr val="dk1">
              <a:alpha val="68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8125" y="1288612"/>
            <a:ext cx="10297583" cy="2387600"/>
          </a:xfrm>
        </p:spPr>
        <p:txBody>
          <a:bodyPr anchor="b">
            <a:normAutofit/>
          </a:bodyPr>
          <a:lstStyle>
            <a:lvl1pPr algn="l">
              <a:defRPr sz="6000" baseline="0">
                <a:solidFill>
                  <a:schemeClr val="bg1"/>
                </a:solidFill>
                <a:latin typeface="+mj-lt"/>
              </a:defRPr>
            </a:lvl1pPr>
          </a:lstStyle>
          <a:p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8125" y="3768287"/>
            <a:ext cx="10297583" cy="1655762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267855" y="362459"/>
            <a:ext cx="4419238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PowerShell Conference Asia</a:t>
            </a:r>
          </a:p>
        </p:txBody>
      </p:sp>
    </p:spTree>
    <p:extLst>
      <p:ext uri="{BB962C8B-B14F-4D97-AF65-F5344CB8AC3E}">
        <p14:creationId xmlns:p14="http://schemas.microsoft.com/office/powerpoint/2010/main" val="24878883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 userDrawn="1"/>
        </p:nvGrpSpPr>
        <p:grpSpPr>
          <a:xfrm>
            <a:off x="0" y="5757143"/>
            <a:ext cx="3589019" cy="1100857"/>
            <a:chOff x="0" y="5757143"/>
            <a:chExt cx="3589019" cy="1100857"/>
          </a:xfrm>
        </p:grpSpPr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757143"/>
              <a:ext cx="1153398" cy="1100857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 userDrawn="1"/>
          </p:nvSpPr>
          <p:spPr>
            <a:xfrm>
              <a:off x="1088600" y="6053596"/>
              <a:ext cx="2500419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400" b="1" dirty="0">
                  <a:ln w="10160">
                    <a:noFill/>
                    <a:prstDash val="solid"/>
                  </a:ln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ea typeface="Kailasa" charset="0"/>
                  <a:cs typeface="Segoe UI Light" panose="020B0502040204020203" pitchFamily="34" charset="0"/>
                </a:rPr>
                <a:t>PowerShell Conference </a:t>
              </a:r>
            </a:p>
          </p:txBody>
        </p:sp>
        <p:sp>
          <p:nvSpPr>
            <p:cNvPr id="10" name="Rectangle 9"/>
            <p:cNvSpPr/>
            <p:nvPr userDrawn="1"/>
          </p:nvSpPr>
          <p:spPr>
            <a:xfrm>
              <a:off x="1088600" y="6207484"/>
              <a:ext cx="1888814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400" b="1" dirty="0">
                  <a:ln w="10160">
                    <a:noFill/>
                    <a:prstDash val="solid"/>
                  </a:ln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ea typeface="Kailasa" charset="0"/>
                  <a:cs typeface="Segoe UI Light" panose="020B0502040204020203" pitchFamily="34" charset="0"/>
                </a:rPr>
                <a:t>Singapore 2016</a:t>
              </a:r>
            </a:p>
          </p:txBody>
        </p:sp>
      </p:grpSp>
      <p:pic>
        <p:nvPicPr>
          <p:cNvPr id="8" name="Picture 7" descr="Picture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58050" y="19050"/>
            <a:ext cx="4890186" cy="48901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 userDrawn="1"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184792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 userDrawn="1"/>
        </p:nvGrpSpPr>
        <p:grpSpPr>
          <a:xfrm>
            <a:off x="0" y="5757143"/>
            <a:ext cx="3589019" cy="1100857"/>
            <a:chOff x="0" y="5757143"/>
            <a:chExt cx="3589019" cy="1100857"/>
          </a:xfrm>
        </p:grpSpPr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757143"/>
              <a:ext cx="1153398" cy="1100857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 userDrawn="1"/>
          </p:nvSpPr>
          <p:spPr>
            <a:xfrm>
              <a:off x="1088600" y="6053596"/>
              <a:ext cx="2500419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400" b="1" dirty="0">
                  <a:ln w="10160">
                    <a:noFill/>
                    <a:prstDash val="solid"/>
                  </a:ln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ea typeface="Kailasa" charset="0"/>
                  <a:cs typeface="Segoe UI Light" panose="020B0502040204020203" pitchFamily="34" charset="0"/>
                </a:rPr>
                <a:t>PowerShell Conference </a:t>
              </a:r>
            </a:p>
          </p:txBody>
        </p:sp>
        <p:sp>
          <p:nvSpPr>
            <p:cNvPr id="10" name="Rectangle 9"/>
            <p:cNvSpPr/>
            <p:nvPr userDrawn="1"/>
          </p:nvSpPr>
          <p:spPr>
            <a:xfrm>
              <a:off x="1088600" y="6207484"/>
              <a:ext cx="1888814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400" b="1" dirty="0">
                  <a:ln w="10160">
                    <a:noFill/>
                    <a:prstDash val="solid"/>
                  </a:ln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ea typeface="Kailasa" charset="0"/>
                  <a:cs typeface="Segoe UI Light" panose="020B0502040204020203" pitchFamily="34" charset="0"/>
                </a:rPr>
                <a:t>Singapore 2016</a:t>
              </a:r>
            </a:p>
          </p:txBody>
        </p:sp>
      </p:grpSp>
      <p:pic>
        <p:nvPicPr>
          <p:cNvPr id="8" name="Picture 7" descr="Picture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58050" y="19050"/>
            <a:ext cx="4890186" cy="48901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 userDrawn="1">
            <p:ph idx="1" hasCustomPrompt="1"/>
          </p:nvPr>
        </p:nvSpPr>
        <p:spPr/>
        <p:txBody>
          <a:bodyPr/>
          <a:lstStyle>
            <a:lvl1pPr marL="0" indent="0">
              <a:buFontTx/>
              <a:buNone/>
              <a:defRPr>
                <a:latin typeface="Consolas" panose="020B0609020204030204" pitchFamily="49" charset="0"/>
              </a:defRPr>
            </a:lvl1pPr>
            <a:lvl2pPr marL="457200" indent="0">
              <a:buFontTx/>
              <a:buNone/>
              <a:defRPr>
                <a:latin typeface="Consolas" panose="020B0609020204030204" pitchFamily="49" charset="0"/>
              </a:defRPr>
            </a:lvl2pPr>
            <a:lvl3pPr marL="914400" indent="0">
              <a:buFontTx/>
              <a:buNone/>
              <a:defRPr>
                <a:latin typeface="Consolas" panose="020B0609020204030204" pitchFamily="49" charset="0"/>
              </a:defRPr>
            </a:lvl3pPr>
            <a:lvl4pPr marL="1371600" indent="0">
              <a:buFontTx/>
              <a:buNone/>
              <a:defRPr>
                <a:latin typeface="Consolas" panose="020B0609020204030204" pitchFamily="49" charset="0"/>
              </a:defRPr>
            </a:lvl4pPr>
            <a:lvl5pPr marL="1828800" indent="0">
              <a:buFontTx/>
              <a:buNone/>
              <a:defRPr>
                <a:latin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{</a:t>
            </a:r>
          </a:p>
          <a:p>
            <a:pPr lvl="0"/>
            <a:r>
              <a:rPr lang="en-US" dirty="0"/>
              <a:t>	here is my code </a:t>
            </a:r>
          </a:p>
          <a:p>
            <a:pPr lvl="0"/>
            <a:r>
              <a:rPr lang="en-US" dirty="0"/>
              <a:t>}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65958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 userDrawn="1"/>
        </p:nvGrpSpPr>
        <p:grpSpPr>
          <a:xfrm>
            <a:off x="0" y="5757143"/>
            <a:ext cx="3589019" cy="1100857"/>
            <a:chOff x="0" y="5757143"/>
            <a:chExt cx="3589019" cy="1100857"/>
          </a:xfrm>
        </p:grpSpPr>
        <p:pic>
          <p:nvPicPr>
            <p:cNvPr id="14" name="Picture 13"/>
            <p:cNvPicPr>
              <a:picLocks noChangeAspect="1"/>
            </p:cNvPicPr>
            <p:nvPr userDrawn="1"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757143"/>
              <a:ext cx="1153398" cy="1100857"/>
            </a:xfrm>
            <a:prstGeom prst="rect">
              <a:avLst/>
            </a:prstGeom>
          </p:spPr>
        </p:pic>
        <p:sp>
          <p:nvSpPr>
            <p:cNvPr id="15" name="Rectangle 14"/>
            <p:cNvSpPr/>
            <p:nvPr userDrawn="1"/>
          </p:nvSpPr>
          <p:spPr>
            <a:xfrm>
              <a:off x="1088600" y="6053596"/>
              <a:ext cx="2500419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400" b="1" dirty="0">
                  <a:ln w="10160">
                    <a:noFill/>
                    <a:prstDash val="solid"/>
                  </a:ln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ea typeface="Kailasa" charset="0"/>
                  <a:cs typeface="Segoe UI Light" panose="020B0502040204020203" pitchFamily="34" charset="0"/>
                </a:rPr>
                <a:t>PowerShell Conference </a:t>
              </a:r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1088600" y="6207484"/>
              <a:ext cx="1888814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400" b="1" dirty="0">
                  <a:ln w="10160">
                    <a:noFill/>
                    <a:prstDash val="solid"/>
                  </a:ln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ea typeface="Kailasa" charset="0"/>
                  <a:cs typeface="Segoe UI Light" panose="020B0502040204020203" pitchFamily="34" charset="0"/>
                </a:rPr>
                <a:t>Singapore 2016</a:t>
              </a:r>
            </a:p>
          </p:txBody>
        </p:sp>
      </p:grpSp>
      <p:pic>
        <p:nvPicPr>
          <p:cNvPr id="8" name="Picture 7" descr="Picture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58050" y="19050"/>
            <a:ext cx="4890186" cy="48901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48875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 userDrawn="1"/>
        </p:nvGrpSpPr>
        <p:grpSpPr>
          <a:xfrm>
            <a:off x="0" y="5757143"/>
            <a:ext cx="3589019" cy="1100857"/>
            <a:chOff x="0" y="5757143"/>
            <a:chExt cx="3589019" cy="1100857"/>
          </a:xfrm>
        </p:grpSpPr>
        <p:pic>
          <p:nvPicPr>
            <p:cNvPr id="16" name="Picture 15"/>
            <p:cNvPicPr>
              <a:picLocks noChangeAspect="1"/>
            </p:cNvPicPr>
            <p:nvPr userDrawn="1"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757143"/>
              <a:ext cx="1153398" cy="1100857"/>
            </a:xfrm>
            <a:prstGeom prst="rect">
              <a:avLst/>
            </a:prstGeom>
          </p:spPr>
        </p:pic>
        <p:sp>
          <p:nvSpPr>
            <p:cNvPr id="17" name="Rectangle 16"/>
            <p:cNvSpPr/>
            <p:nvPr userDrawn="1"/>
          </p:nvSpPr>
          <p:spPr>
            <a:xfrm>
              <a:off x="1088600" y="6053596"/>
              <a:ext cx="2500419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400" b="1" dirty="0">
                  <a:ln w="10160">
                    <a:noFill/>
                    <a:prstDash val="solid"/>
                  </a:ln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ea typeface="Kailasa" charset="0"/>
                  <a:cs typeface="Segoe UI Light" panose="020B0502040204020203" pitchFamily="34" charset="0"/>
                </a:rPr>
                <a:t>PowerShell Conference </a:t>
              </a:r>
            </a:p>
          </p:txBody>
        </p:sp>
        <p:sp>
          <p:nvSpPr>
            <p:cNvPr id="18" name="Rectangle 17"/>
            <p:cNvSpPr/>
            <p:nvPr userDrawn="1"/>
          </p:nvSpPr>
          <p:spPr>
            <a:xfrm>
              <a:off x="1088600" y="6207484"/>
              <a:ext cx="1888814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400" b="1" dirty="0">
                  <a:ln w="10160">
                    <a:noFill/>
                    <a:prstDash val="solid"/>
                  </a:ln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ea typeface="Kailasa" charset="0"/>
                  <a:cs typeface="Segoe UI Light" panose="020B0502040204020203" pitchFamily="34" charset="0"/>
                </a:rPr>
                <a:t>Singapore 2016</a:t>
              </a:r>
            </a:p>
          </p:txBody>
        </p:sp>
      </p:grpSp>
      <p:pic>
        <p:nvPicPr>
          <p:cNvPr id="10" name="Picture 9" descr="Picture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58050" y="19050"/>
            <a:ext cx="4890186" cy="48901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853792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 userDrawn="1"/>
        </p:nvGrpSpPr>
        <p:grpSpPr>
          <a:xfrm>
            <a:off x="0" y="5757143"/>
            <a:ext cx="3589019" cy="1100857"/>
            <a:chOff x="0" y="5757143"/>
            <a:chExt cx="3589019" cy="1100857"/>
          </a:xfrm>
        </p:grpSpPr>
        <p:pic>
          <p:nvPicPr>
            <p:cNvPr id="12" name="Picture 11"/>
            <p:cNvPicPr>
              <a:picLocks noChangeAspect="1"/>
            </p:cNvPicPr>
            <p:nvPr userDrawn="1"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757143"/>
              <a:ext cx="1153398" cy="1100857"/>
            </a:xfrm>
            <a:prstGeom prst="rect">
              <a:avLst/>
            </a:prstGeom>
          </p:spPr>
        </p:pic>
        <p:sp>
          <p:nvSpPr>
            <p:cNvPr id="13" name="Rectangle 12"/>
            <p:cNvSpPr/>
            <p:nvPr userDrawn="1"/>
          </p:nvSpPr>
          <p:spPr>
            <a:xfrm>
              <a:off x="1088600" y="6053596"/>
              <a:ext cx="2500419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400" b="1" dirty="0">
                  <a:ln w="10160">
                    <a:noFill/>
                    <a:prstDash val="solid"/>
                  </a:ln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ea typeface="Kailasa" charset="0"/>
                  <a:cs typeface="Segoe UI Light" panose="020B0502040204020203" pitchFamily="34" charset="0"/>
                </a:rPr>
                <a:t>PowerShell Conference </a:t>
              </a:r>
            </a:p>
          </p:txBody>
        </p:sp>
        <p:sp>
          <p:nvSpPr>
            <p:cNvPr id="14" name="Rectangle 13"/>
            <p:cNvSpPr/>
            <p:nvPr userDrawn="1"/>
          </p:nvSpPr>
          <p:spPr>
            <a:xfrm>
              <a:off x="1088600" y="6207484"/>
              <a:ext cx="1888814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400" b="1" dirty="0">
                  <a:ln w="10160">
                    <a:noFill/>
                    <a:prstDash val="solid"/>
                  </a:ln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ea typeface="Kailasa" charset="0"/>
                  <a:cs typeface="Segoe UI Light" panose="020B0502040204020203" pitchFamily="34" charset="0"/>
                </a:rPr>
                <a:t>Singapore 2016</a:t>
              </a:r>
            </a:p>
          </p:txBody>
        </p:sp>
      </p:grpSp>
      <p:pic>
        <p:nvPicPr>
          <p:cNvPr id="6" name="Picture 5" descr="Picture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58050" y="19050"/>
            <a:ext cx="4890186" cy="48901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736544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 userDrawn="1"/>
        </p:nvGrpSpPr>
        <p:grpSpPr>
          <a:xfrm>
            <a:off x="0" y="5757143"/>
            <a:ext cx="3589019" cy="1100857"/>
            <a:chOff x="0" y="5757143"/>
            <a:chExt cx="3589019" cy="1100857"/>
          </a:xfrm>
        </p:grpSpPr>
        <p:pic>
          <p:nvPicPr>
            <p:cNvPr id="14" name="Picture 13"/>
            <p:cNvPicPr>
              <a:picLocks noChangeAspect="1"/>
            </p:cNvPicPr>
            <p:nvPr userDrawn="1"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757143"/>
              <a:ext cx="1153398" cy="1100857"/>
            </a:xfrm>
            <a:prstGeom prst="rect">
              <a:avLst/>
            </a:prstGeom>
          </p:spPr>
        </p:pic>
        <p:sp>
          <p:nvSpPr>
            <p:cNvPr id="15" name="Rectangle 14"/>
            <p:cNvSpPr/>
            <p:nvPr userDrawn="1"/>
          </p:nvSpPr>
          <p:spPr>
            <a:xfrm>
              <a:off x="1088600" y="6053596"/>
              <a:ext cx="2500419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400" b="1" dirty="0">
                  <a:ln w="10160">
                    <a:noFill/>
                    <a:prstDash val="solid"/>
                  </a:ln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ea typeface="Kailasa" charset="0"/>
                  <a:cs typeface="Segoe UI Light" panose="020B0502040204020203" pitchFamily="34" charset="0"/>
                </a:rPr>
                <a:t>PowerShell Conference </a:t>
              </a:r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1088600" y="6207484"/>
              <a:ext cx="1888814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400" b="1" dirty="0">
                  <a:ln w="10160">
                    <a:noFill/>
                    <a:prstDash val="solid"/>
                  </a:ln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ea typeface="Kailasa" charset="0"/>
                  <a:cs typeface="Segoe UI Light" panose="020B0502040204020203" pitchFamily="34" charset="0"/>
                </a:rPr>
                <a:t>Singapore 2016</a:t>
              </a:r>
            </a:p>
          </p:txBody>
        </p:sp>
      </p:grpSp>
      <p:pic>
        <p:nvPicPr>
          <p:cNvPr id="8" name="Picture 7" descr="Picture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58050" y="19050"/>
            <a:ext cx="4890186" cy="48901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605989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497" r="1120" b="11807"/>
          <a:stretch/>
        </p:blipFill>
        <p:spPr>
          <a:xfrm>
            <a:off x="-1" y="1"/>
            <a:ext cx="12192001" cy="5731933"/>
          </a:xfrm>
          <a:prstGeom prst="rect">
            <a:avLst/>
          </a:prstGeom>
        </p:spPr>
      </p:pic>
      <p:pic>
        <p:nvPicPr>
          <p:cNvPr id="13" name="Picture 12" descr="Picture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77100" y="19050"/>
            <a:ext cx="4890186" cy="4890186"/>
          </a:xfrm>
          <a:prstGeom prst="rect">
            <a:avLst/>
          </a:prstGeom>
          <a:noFill/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326175" y="6134867"/>
            <a:ext cx="1503542" cy="32019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3043" y="5888763"/>
            <a:ext cx="1262318" cy="7854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17" y="5731934"/>
            <a:ext cx="1126067" cy="112606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9408" y="5939287"/>
            <a:ext cx="1633944" cy="734918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267855" y="1137556"/>
            <a:ext cx="10566400" cy="4441208"/>
          </a:xfrm>
          <a:prstGeom prst="rect">
            <a:avLst/>
          </a:prstGeom>
          <a:solidFill>
            <a:schemeClr val="dk1">
              <a:alpha val="68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8125" y="1288612"/>
            <a:ext cx="10297583" cy="2387600"/>
          </a:xfrm>
        </p:spPr>
        <p:txBody>
          <a:bodyPr anchor="b">
            <a:normAutofit/>
          </a:bodyPr>
          <a:lstStyle>
            <a:lvl1pPr algn="l">
              <a:defRPr sz="6000" baseline="0">
                <a:solidFill>
                  <a:schemeClr val="bg1"/>
                </a:solidFill>
                <a:latin typeface="+mj-lt"/>
              </a:defRPr>
            </a:lvl1pPr>
          </a:lstStyle>
          <a:p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8125" y="3768287"/>
            <a:ext cx="10297583" cy="1655762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267855" y="362459"/>
            <a:ext cx="4419238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PowerShell Conference Asia</a:t>
            </a:r>
          </a:p>
        </p:txBody>
      </p:sp>
    </p:spTree>
    <p:extLst>
      <p:ext uri="{BB962C8B-B14F-4D97-AF65-F5344CB8AC3E}">
        <p14:creationId xmlns:p14="http://schemas.microsoft.com/office/powerpoint/2010/main" val="128078184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with bra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 userDrawn="1"/>
        </p:nvGrpSpPr>
        <p:grpSpPr>
          <a:xfrm>
            <a:off x="0" y="5757143"/>
            <a:ext cx="3589019" cy="1100857"/>
            <a:chOff x="0" y="5757143"/>
            <a:chExt cx="3589019" cy="1100857"/>
          </a:xfrm>
        </p:grpSpPr>
        <p:pic>
          <p:nvPicPr>
            <p:cNvPr id="15" name="Picture 14"/>
            <p:cNvPicPr>
              <a:picLocks noChangeAspect="1"/>
            </p:cNvPicPr>
            <p:nvPr userDrawn="1"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757143"/>
              <a:ext cx="1153398" cy="1100857"/>
            </a:xfrm>
            <a:prstGeom prst="rect">
              <a:avLst/>
            </a:prstGeom>
          </p:spPr>
        </p:pic>
        <p:sp>
          <p:nvSpPr>
            <p:cNvPr id="16" name="Rectangle 15"/>
            <p:cNvSpPr/>
            <p:nvPr userDrawn="1"/>
          </p:nvSpPr>
          <p:spPr>
            <a:xfrm>
              <a:off x="1088600" y="6053596"/>
              <a:ext cx="2500419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400" b="1" dirty="0">
                  <a:ln w="10160">
                    <a:noFill/>
                    <a:prstDash val="solid"/>
                  </a:ln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ea typeface="Kailasa" charset="0"/>
                  <a:cs typeface="Segoe UI Light" panose="020B0502040204020203" pitchFamily="34" charset="0"/>
                </a:rPr>
                <a:t>PowerShell Conference </a:t>
              </a: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1088600" y="6207484"/>
              <a:ext cx="1888814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400" b="1" dirty="0">
                  <a:ln w="10160">
                    <a:noFill/>
                    <a:prstDash val="solid"/>
                  </a:ln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ea typeface="Kailasa" charset="0"/>
                  <a:cs typeface="Segoe UI Light" panose="020B0502040204020203" pitchFamily="34" charset="0"/>
                </a:rPr>
                <a:t>Singapore 2016</a:t>
              </a:r>
            </a:p>
          </p:txBody>
        </p:sp>
      </p:grpSp>
      <p:pic>
        <p:nvPicPr>
          <p:cNvPr id="18" name="Picture 17" descr="Picture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58050" y="19050"/>
            <a:ext cx="4890186" cy="4890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85523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Bla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 userDrawn="1"/>
        </p:nvGrpSpPr>
        <p:grpSpPr>
          <a:xfrm>
            <a:off x="1088600" y="6053596"/>
            <a:ext cx="2500419" cy="461665"/>
            <a:chOff x="1088600" y="6053596"/>
            <a:chExt cx="2500419" cy="461665"/>
          </a:xfrm>
        </p:grpSpPr>
        <p:sp>
          <p:nvSpPr>
            <p:cNvPr id="16" name="Rectangle 15"/>
            <p:cNvSpPr/>
            <p:nvPr userDrawn="1"/>
          </p:nvSpPr>
          <p:spPr>
            <a:xfrm>
              <a:off x="1088600" y="6053596"/>
              <a:ext cx="2500419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400" b="1" dirty="0">
                  <a:ln w="10160">
                    <a:noFill/>
                    <a:prstDash val="solid"/>
                  </a:ln>
                  <a:solidFill>
                    <a:schemeClr val="bg1"/>
                  </a:solidFill>
                  <a:latin typeface="Segoe UI Light" panose="020B0502040204020203" pitchFamily="34" charset="0"/>
                  <a:ea typeface="Kailasa" charset="0"/>
                  <a:cs typeface="Segoe UI Light" panose="020B0502040204020203" pitchFamily="34" charset="0"/>
                </a:rPr>
                <a:t>PowerShell Conference </a:t>
              </a: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1088600" y="6207484"/>
              <a:ext cx="1888814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400" b="1" dirty="0">
                  <a:ln w="10160">
                    <a:noFill/>
                    <a:prstDash val="solid"/>
                  </a:ln>
                  <a:solidFill>
                    <a:schemeClr val="bg1"/>
                  </a:solidFill>
                  <a:latin typeface="Segoe UI Light" panose="020B0502040204020203" pitchFamily="34" charset="0"/>
                  <a:ea typeface="Kailasa" charset="0"/>
                  <a:cs typeface="Segoe UI Light" panose="020B0502040204020203" pitchFamily="34" charset="0"/>
                </a:rPr>
                <a:t>Singapore 2016</a:t>
              </a:r>
            </a:p>
          </p:txBody>
        </p:sp>
      </p:grpSp>
      <p:pic>
        <p:nvPicPr>
          <p:cNvPr id="18" name="Picture 17" descr="Picture1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258050" y="19050"/>
            <a:ext cx="4890186" cy="489018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57142"/>
            <a:ext cx="1153398" cy="1100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74543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tally 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5012939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urve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929358" y="6153681"/>
            <a:ext cx="1503542" cy="32019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8754" y="5858320"/>
            <a:ext cx="1262318" cy="78544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7336" y="5731933"/>
            <a:ext cx="1126067" cy="112606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8855" y="5883582"/>
            <a:ext cx="1633944" cy="734918"/>
          </a:xfrm>
          <a:prstGeom prst="rect">
            <a:avLst/>
          </a:prstGeom>
        </p:spPr>
      </p:pic>
      <p:grpSp>
        <p:nvGrpSpPr>
          <p:cNvPr id="7" name="Group 6"/>
          <p:cNvGrpSpPr/>
          <p:nvPr userDrawn="1"/>
        </p:nvGrpSpPr>
        <p:grpSpPr>
          <a:xfrm>
            <a:off x="0" y="5757143"/>
            <a:ext cx="3589019" cy="1100857"/>
            <a:chOff x="0" y="5757143"/>
            <a:chExt cx="3589019" cy="1100857"/>
          </a:xfrm>
        </p:grpSpPr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757143"/>
              <a:ext cx="1153398" cy="1100857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 userDrawn="1"/>
          </p:nvSpPr>
          <p:spPr>
            <a:xfrm>
              <a:off x="1088600" y="6053596"/>
              <a:ext cx="2500419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400" b="1" dirty="0">
                  <a:ln w="10160">
                    <a:noFill/>
                    <a:prstDash val="solid"/>
                  </a:ln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ea typeface="Kailasa" charset="0"/>
                  <a:cs typeface="Segoe UI Light" panose="020B0502040204020203" pitchFamily="34" charset="0"/>
                </a:rPr>
                <a:t>PowerShell Conference </a:t>
              </a:r>
            </a:p>
          </p:txBody>
        </p:sp>
        <p:sp>
          <p:nvSpPr>
            <p:cNvPr id="10" name="Rectangle 9"/>
            <p:cNvSpPr/>
            <p:nvPr userDrawn="1"/>
          </p:nvSpPr>
          <p:spPr>
            <a:xfrm>
              <a:off x="1088600" y="6207484"/>
              <a:ext cx="1888814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400" b="1" dirty="0">
                  <a:ln w="10160">
                    <a:noFill/>
                    <a:prstDash val="solid"/>
                  </a:ln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ea typeface="Kailasa" charset="0"/>
                  <a:cs typeface="Segoe UI Light" panose="020B0502040204020203" pitchFamily="34" charset="0"/>
                </a:rPr>
                <a:t>Singapore 2016</a:t>
              </a:r>
            </a:p>
          </p:txBody>
        </p:sp>
      </p:grpSp>
      <p:pic>
        <p:nvPicPr>
          <p:cNvPr id="11" name="Picture 10" descr="Picture1.png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7258050" y="19050"/>
            <a:ext cx="4890186" cy="4890186"/>
          </a:xfrm>
          <a:prstGeom prst="rect">
            <a:avLst/>
          </a:prstGeom>
        </p:spPr>
      </p:pic>
      <p:sp>
        <p:nvSpPr>
          <p:cNvPr id="12" name="TextBox 11"/>
          <p:cNvSpPr txBox="1"/>
          <p:nvPr userDrawn="1"/>
        </p:nvSpPr>
        <p:spPr>
          <a:xfrm>
            <a:off x="576699" y="597334"/>
            <a:ext cx="10747829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>
                <a:latin typeface="Segoe UI" panose="020B0502040204020203" pitchFamily="34" charset="0"/>
                <a:cs typeface="Segoe UI" panose="020B0502040204020203" pitchFamily="34" charset="0"/>
              </a:rPr>
              <a:t>Don’t Forget!</a:t>
            </a:r>
            <a:br>
              <a:rPr lang="en-GB" sz="3200" b="1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endParaRPr lang="en-GB" sz="3200" b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Fill in your survey – it’s how we do better!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Don’t lose your badge! You need it for the Social Events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Grab the Speakers for a chat – they all have time for you!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Let everyone know what they are missing on Social Media</a:t>
            </a:r>
          </a:p>
          <a:p>
            <a:r>
              <a:rPr lang="en-GB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	</a:t>
            </a:r>
            <a:r>
              <a:rPr lang="en-GB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#PowerShell</a:t>
            </a:r>
          </a:p>
          <a:p>
            <a:r>
              <a:rPr lang="en-GB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	#PSConfAsia</a:t>
            </a:r>
          </a:p>
          <a:p>
            <a:endParaRPr lang="en-GB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	Tweets (preferably with Pictures) win Prizes!!!!</a:t>
            </a:r>
          </a:p>
          <a:p>
            <a:endParaRPr lang="en-GB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GB" sz="1600" dirty="0">
                <a:latin typeface="Segoe UI" panose="020B0502040204020203" pitchFamily="34" charset="0"/>
                <a:cs typeface="Segoe UI" panose="020B0502040204020203" pitchFamily="34" charset="0"/>
              </a:rPr>
              <a:t>Photos of Marina Bay Credit: Sebastian Szumigalski</a:t>
            </a:r>
            <a:endParaRPr lang="en-SG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28799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9515"/>
          <a:stretch/>
        </p:blipFill>
        <p:spPr>
          <a:xfrm>
            <a:off x="0" y="0"/>
            <a:ext cx="12192000" cy="5731933"/>
          </a:xfrm>
          <a:prstGeom prst="rect">
            <a:avLst/>
          </a:prstGeom>
        </p:spPr>
      </p:pic>
      <p:pic>
        <p:nvPicPr>
          <p:cNvPr id="13" name="Picture 12" descr="Picture1.png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277100" y="19050"/>
            <a:ext cx="4890186" cy="4890186"/>
          </a:xfrm>
          <a:prstGeom prst="rect">
            <a:avLst/>
          </a:prstGeom>
          <a:noFill/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326175" y="6134867"/>
            <a:ext cx="1503542" cy="32019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3043" y="5888763"/>
            <a:ext cx="1262318" cy="7854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17" y="5731934"/>
            <a:ext cx="1126067" cy="112606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9408" y="5939287"/>
            <a:ext cx="1633944" cy="734918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267855" y="1137556"/>
            <a:ext cx="10566400" cy="4441208"/>
          </a:xfrm>
          <a:prstGeom prst="rect">
            <a:avLst/>
          </a:prstGeom>
          <a:solidFill>
            <a:schemeClr val="dk1">
              <a:alpha val="68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8125" y="1288612"/>
            <a:ext cx="10297583" cy="2387600"/>
          </a:xfrm>
        </p:spPr>
        <p:txBody>
          <a:bodyPr anchor="b">
            <a:normAutofit/>
          </a:bodyPr>
          <a:lstStyle>
            <a:lvl1pPr algn="l">
              <a:defRPr sz="6000" baseline="0">
                <a:solidFill>
                  <a:schemeClr val="bg1"/>
                </a:solidFill>
                <a:latin typeface="+mj-lt"/>
              </a:defRPr>
            </a:lvl1pPr>
          </a:lstStyle>
          <a:p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8125" y="3768287"/>
            <a:ext cx="10297583" cy="1655762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267855" y="362459"/>
            <a:ext cx="4419238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PowerShell Conference Asia</a:t>
            </a:r>
          </a:p>
        </p:txBody>
      </p:sp>
    </p:spTree>
    <p:extLst>
      <p:ext uri="{BB962C8B-B14F-4D97-AF65-F5344CB8AC3E}">
        <p14:creationId xmlns:p14="http://schemas.microsoft.com/office/powerpoint/2010/main" val="9691982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39" b="19676"/>
          <a:stretch/>
        </p:blipFill>
        <p:spPr>
          <a:xfrm>
            <a:off x="0" y="0"/>
            <a:ext cx="12192000" cy="5731933"/>
          </a:xfrm>
          <a:prstGeom prst="rect">
            <a:avLst/>
          </a:prstGeom>
        </p:spPr>
      </p:pic>
      <p:pic>
        <p:nvPicPr>
          <p:cNvPr id="13" name="Picture 12" descr="Picture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77100" y="19050"/>
            <a:ext cx="4890186" cy="4890186"/>
          </a:xfrm>
          <a:prstGeom prst="rect">
            <a:avLst/>
          </a:prstGeom>
          <a:noFill/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326175" y="6134867"/>
            <a:ext cx="1503542" cy="32019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3043" y="5888763"/>
            <a:ext cx="1262318" cy="7854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17" y="5731934"/>
            <a:ext cx="1126067" cy="112606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9408" y="5939287"/>
            <a:ext cx="1633944" cy="734918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267855" y="1137556"/>
            <a:ext cx="10566400" cy="4441208"/>
          </a:xfrm>
          <a:prstGeom prst="rect">
            <a:avLst/>
          </a:prstGeom>
          <a:solidFill>
            <a:schemeClr val="dk1">
              <a:alpha val="68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8125" y="1288612"/>
            <a:ext cx="10297583" cy="2387600"/>
          </a:xfrm>
        </p:spPr>
        <p:txBody>
          <a:bodyPr anchor="b">
            <a:normAutofit/>
          </a:bodyPr>
          <a:lstStyle>
            <a:lvl1pPr algn="l">
              <a:defRPr sz="6000" baseline="0">
                <a:solidFill>
                  <a:schemeClr val="bg1"/>
                </a:solidFill>
                <a:latin typeface="+mj-lt"/>
              </a:defRPr>
            </a:lvl1pPr>
          </a:lstStyle>
          <a:p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8125" y="3768287"/>
            <a:ext cx="10297583" cy="1655762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267855" y="362459"/>
            <a:ext cx="4419238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PowerShell Conference Asia</a:t>
            </a:r>
          </a:p>
        </p:txBody>
      </p:sp>
    </p:spTree>
    <p:extLst>
      <p:ext uri="{BB962C8B-B14F-4D97-AF65-F5344CB8AC3E}">
        <p14:creationId xmlns:p14="http://schemas.microsoft.com/office/powerpoint/2010/main" val="1583524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38" b="26176"/>
          <a:stretch/>
        </p:blipFill>
        <p:spPr>
          <a:xfrm>
            <a:off x="-1" y="-1"/>
            <a:ext cx="12192001" cy="5731934"/>
          </a:xfrm>
          <a:prstGeom prst="rect">
            <a:avLst/>
          </a:prstGeom>
        </p:spPr>
      </p:pic>
      <p:pic>
        <p:nvPicPr>
          <p:cNvPr id="13" name="Picture 12" descr="Picture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77100" y="19050"/>
            <a:ext cx="4890186" cy="4890186"/>
          </a:xfrm>
          <a:prstGeom prst="rect">
            <a:avLst/>
          </a:prstGeom>
          <a:noFill/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326175" y="6134867"/>
            <a:ext cx="1503542" cy="32019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3043" y="5888763"/>
            <a:ext cx="1262318" cy="7854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17" y="5731934"/>
            <a:ext cx="1126067" cy="112606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9408" y="5939287"/>
            <a:ext cx="1633944" cy="734918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267855" y="1137556"/>
            <a:ext cx="10566400" cy="4441208"/>
          </a:xfrm>
          <a:prstGeom prst="rect">
            <a:avLst/>
          </a:prstGeom>
          <a:solidFill>
            <a:schemeClr val="dk1">
              <a:alpha val="68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8125" y="1288612"/>
            <a:ext cx="10297583" cy="2387600"/>
          </a:xfrm>
        </p:spPr>
        <p:txBody>
          <a:bodyPr anchor="b">
            <a:normAutofit/>
          </a:bodyPr>
          <a:lstStyle>
            <a:lvl1pPr algn="l">
              <a:defRPr sz="6000" baseline="0">
                <a:solidFill>
                  <a:schemeClr val="bg1"/>
                </a:solidFill>
                <a:latin typeface="+mj-lt"/>
              </a:defRPr>
            </a:lvl1pPr>
          </a:lstStyle>
          <a:p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8125" y="3768287"/>
            <a:ext cx="10297583" cy="1655762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267855" y="362459"/>
            <a:ext cx="4419238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PowerShell Conference Asia</a:t>
            </a:r>
          </a:p>
        </p:txBody>
      </p:sp>
    </p:spTree>
    <p:extLst>
      <p:ext uri="{BB962C8B-B14F-4D97-AF65-F5344CB8AC3E}">
        <p14:creationId xmlns:p14="http://schemas.microsoft.com/office/powerpoint/2010/main" val="824993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78" r="319" b="24661"/>
          <a:stretch/>
        </p:blipFill>
        <p:spPr>
          <a:xfrm>
            <a:off x="1" y="0"/>
            <a:ext cx="12192000" cy="5731933"/>
          </a:xfrm>
          <a:prstGeom prst="rect">
            <a:avLst/>
          </a:prstGeom>
        </p:spPr>
      </p:pic>
      <p:pic>
        <p:nvPicPr>
          <p:cNvPr id="13" name="Picture 12" descr="Picture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77100" y="19050"/>
            <a:ext cx="4890186" cy="4890186"/>
          </a:xfrm>
          <a:prstGeom prst="rect">
            <a:avLst/>
          </a:prstGeom>
          <a:noFill/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326175" y="6134867"/>
            <a:ext cx="1503542" cy="32019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3043" y="5888763"/>
            <a:ext cx="1262318" cy="7854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17" y="5731934"/>
            <a:ext cx="1126067" cy="112606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9408" y="5939287"/>
            <a:ext cx="1633944" cy="734918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267855" y="1137556"/>
            <a:ext cx="10566400" cy="4441208"/>
          </a:xfrm>
          <a:prstGeom prst="rect">
            <a:avLst/>
          </a:prstGeom>
          <a:solidFill>
            <a:schemeClr val="dk1">
              <a:alpha val="68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8125" y="1288612"/>
            <a:ext cx="10297583" cy="2387600"/>
          </a:xfrm>
        </p:spPr>
        <p:txBody>
          <a:bodyPr anchor="b">
            <a:normAutofit/>
          </a:bodyPr>
          <a:lstStyle>
            <a:lvl1pPr algn="l">
              <a:defRPr sz="6000" baseline="0">
                <a:solidFill>
                  <a:schemeClr val="bg1"/>
                </a:solidFill>
                <a:latin typeface="+mj-lt"/>
              </a:defRPr>
            </a:lvl1pPr>
          </a:lstStyle>
          <a:p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8125" y="3768287"/>
            <a:ext cx="10297583" cy="1655762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267855" y="362459"/>
            <a:ext cx="4419238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PowerShell Conference Asia</a:t>
            </a:r>
          </a:p>
        </p:txBody>
      </p:sp>
    </p:spTree>
    <p:extLst>
      <p:ext uri="{BB962C8B-B14F-4D97-AF65-F5344CB8AC3E}">
        <p14:creationId xmlns:p14="http://schemas.microsoft.com/office/powerpoint/2010/main" val="38645357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31" b="16783"/>
          <a:stretch/>
        </p:blipFill>
        <p:spPr>
          <a:xfrm>
            <a:off x="0" y="0"/>
            <a:ext cx="12192000" cy="5731933"/>
          </a:xfrm>
          <a:prstGeom prst="rect">
            <a:avLst/>
          </a:prstGeom>
        </p:spPr>
      </p:pic>
      <p:pic>
        <p:nvPicPr>
          <p:cNvPr id="13" name="Picture 12" descr="Picture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77100" y="19050"/>
            <a:ext cx="4890186" cy="4890186"/>
          </a:xfrm>
          <a:prstGeom prst="rect">
            <a:avLst/>
          </a:prstGeom>
          <a:noFill/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326175" y="6134867"/>
            <a:ext cx="1503542" cy="32019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3043" y="5888763"/>
            <a:ext cx="1262318" cy="7854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17" y="5731934"/>
            <a:ext cx="1126067" cy="112606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9408" y="5939287"/>
            <a:ext cx="1633944" cy="734918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267855" y="1137556"/>
            <a:ext cx="10566400" cy="4441208"/>
          </a:xfrm>
          <a:prstGeom prst="rect">
            <a:avLst/>
          </a:prstGeom>
          <a:solidFill>
            <a:schemeClr val="dk1">
              <a:alpha val="68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8125" y="1288612"/>
            <a:ext cx="10297583" cy="2387600"/>
          </a:xfrm>
        </p:spPr>
        <p:txBody>
          <a:bodyPr anchor="b">
            <a:normAutofit/>
          </a:bodyPr>
          <a:lstStyle>
            <a:lvl1pPr algn="l">
              <a:defRPr sz="6000" baseline="0">
                <a:solidFill>
                  <a:schemeClr val="bg1"/>
                </a:solidFill>
                <a:latin typeface="+mj-lt"/>
              </a:defRPr>
            </a:lvl1pPr>
          </a:lstStyle>
          <a:p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8125" y="3768287"/>
            <a:ext cx="10297583" cy="1655762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267855" y="362459"/>
            <a:ext cx="4419238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PowerShell Conference Asia</a:t>
            </a:r>
          </a:p>
        </p:txBody>
      </p:sp>
    </p:spTree>
    <p:extLst>
      <p:ext uri="{BB962C8B-B14F-4D97-AF65-F5344CB8AC3E}">
        <p14:creationId xmlns:p14="http://schemas.microsoft.com/office/powerpoint/2010/main" val="30979590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515"/>
          <a:stretch/>
        </p:blipFill>
        <p:spPr>
          <a:xfrm>
            <a:off x="0" y="0"/>
            <a:ext cx="12192000" cy="5731934"/>
          </a:xfrm>
          <a:prstGeom prst="rect">
            <a:avLst/>
          </a:prstGeom>
        </p:spPr>
      </p:pic>
      <p:pic>
        <p:nvPicPr>
          <p:cNvPr id="13" name="Picture 12" descr="Picture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77100" y="19050"/>
            <a:ext cx="4890186" cy="4890186"/>
          </a:xfrm>
          <a:prstGeom prst="rect">
            <a:avLst/>
          </a:prstGeom>
          <a:noFill/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326175" y="6134867"/>
            <a:ext cx="1503542" cy="32019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3043" y="5888763"/>
            <a:ext cx="1262318" cy="7854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17" y="5731934"/>
            <a:ext cx="1126067" cy="112606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9408" y="5939287"/>
            <a:ext cx="1633944" cy="734918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267855" y="1137556"/>
            <a:ext cx="10566400" cy="4441208"/>
          </a:xfrm>
          <a:prstGeom prst="rect">
            <a:avLst/>
          </a:prstGeom>
          <a:solidFill>
            <a:schemeClr val="dk1">
              <a:alpha val="68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lt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8125" y="1288612"/>
            <a:ext cx="10297583" cy="2387600"/>
          </a:xfrm>
        </p:spPr>
        <p:txBody>
          <a:bodyPr anchor="b">
            <a:normAutofit/>
          </a:bodyPr>
          <a:lstStyle>
            <a:lvl1pPr algn="l">
              <a:defRPr sz="6000" baseline="0">
                <a:solidFill>
                  <a:schemeClr val="bg1"/>
                </a:solidFill>
                <a:latin typeface="+mj-lt"/>
              </a:defRPr>
            </a:lvl1pPr>
          </a:lstStyle>
          <a:p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8125" y="3768287"/>
            <a:ext cx="10297583" cy="1655762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267855" y="362459"/>
            <a:ext cx="4419238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PowerShell Conference Asia</a:t>
            </a:r>
          </a:p>
        </p:txBody>
      </p:sp>
    </p:spTree>
    <p:extLst>
      <p:ext uri="{BB962C8B-B14F-4D97-AF65-F5344CB8AC3E}">
        <p14:creationId xmlns:p14="http://schemas.microsoft.com/office/powerpoint/2010/main" val="36506076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29480"/>
          <a:stretch/>
        </p:blipFill>
        <p:spPr>
          <a:xfrm>
            <a:off x="0" y="0"/>
            <a:ext cx="12192000" cy="5731933"/>
          </a:xfrm>
          <a:prstGeom prst="rect">
            <a:avLst/>
          </a:prstGeom>
        </p:spPr>
      </p:pic>
      <p:pic>
        <p:nvPicPr>
          <p:cNvPr id="13" name="Picture 12" descr="Picture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77100" y="19050"/>
            <a:ext cx="4890186" cy="4890186"/>
          </a:xfrm>
          <a:prstGeom prst="rect">
            <a:avLst/>
          </a:prstGeom>
          <a:noFill/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326175" y="6134867"/>
            <a:ext cx="1503542" cy="32019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3043" y="5888763"/>
            <a:ext cx="1262318" cy="7854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17" y="5731934"/>
            <a:ext cx="1126067" cy="112606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9408" y="5939287"/>
            <a:ext cx="1633944" cy="734918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267855" y="1137556"/>
            <a:ext cx="10566400" cy="4441208"/>
          </a:xfrm>
          <a:prstGeom prst="rect">
            <a:avLst/>
          </a:prstGeom>
          <a:solidFill>
            <a:schemeClr val="dk1">
              <a:alpha val="68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8125" y="1288612"/>
            <a:ext cx="10297583" cy="2387600"/>
          </a:xfrm>
        </p:spPr>
        <p:txBody>
          <a:bodyPr anchor="b">
            <a:normAutofit/>
          </a:bodyPr>
          <a:lstStyle>
            <a:lvl1pPr algn="l">
              <a:defRPr sz="6000" baseline="0">
                <a:solidFill>
                  <a:schemeClr val="bg1"/>
                </a:solidFill>
                <a:latin typeface="+mj-lt"/>
              </a:defRPr>
            </a:lvl1pPr>
          </a:lstStyle>
          <a:p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8125" y="3768287"/>
            <a:ext cx="10297583" cy="1655762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267855" y="362459"/>
            <a:ext cx="4419238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PowerShell Conference Asia</a:t>
            </a:r>
          </a:p>
        </p:txBody>
      </p:sp>
    </p:spTree>
    <p:extLst>
      <p:ext uri="{BB962C8B-B14F-4D97-AF65-F5344CB8AC3E}">
        <p14:creationId xmlns:p14="http://schemas.microsoft.com/office/powerpoint/2010/main" val="14219860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35560" y="365125"/>
            <a:ext cx="1156841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5560" y="1825625"/>
            <a:ext cx="1156841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869422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50" r:id="rId14"/>
    <p:sldLayoutId id="2147483675" r:id="rId15"/>
    <p:sldLayoutId id="2147483652" r:id="rId16"/>
    <p:sldLayoutId id="2147483653" r:id="rId17"/>
    <p:sldLayoutId id="2147483654" r:id="rId18"/>
    <p:sldLayoutId id="2147483656" r:id="rId19"/>
    <p:sldLayoutId id="2147483655" r:id="rId20"/>
    <p:sldLayoutId id="2147483674" r:id="rId21"/>
    <p:sldLayoutId id="2147483673" r:id="rId22"/>
    <p:sldLayoutId id="2147483672" r:id="rId2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Segoe UI" panose="020B050204020402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U7c04Vwqqgk" TargetMode="External"/><Relationship Id="rId2" Type="http://schemas.openxmlformats.org/officeDocument/2006/relationships/hyperlink" Target="http://www.sapien.com/blog/2015/04/03/advanced-help-for-advanced-functions/" TargetMode="Externa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uneb/PesterTDD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4" Type="http://schemas.openxmlformats.org/officeDocument/2006/relationships/hyperlink" Target="https://www.youtube.com/watch?v=gssAtCeMOoo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kilasuit/Install-AboutHelp" TargetMode="Externa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apien.com/blog/2015/02/18/troubleshooting-comment-based-help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://info.sapien.com/scripting/scripting-help/writing-xml-help-for-advanced-functions" TargetMode="Externa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info.sapien.com/scripting/scripting-help/writing-xml-help-for-advanced-functions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://info.sapien.com/scripting/scripting-help/writing-xml-help-for-advanced-functions" TargetMode="External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://info.sapien.com/scripting/scripting-help/writing-xml-help-for-advanced-functions" TargetMode="External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://info.sapien.com/scripting/scripting-help/writing-xml-help-for-advanced-functions" TargetMode="External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://info.sapien.com/scripting/scripting-help/writing-xml-help-for-advanced-functions" TargetMode="External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uneb/PesterTDD/blob/master/Module.Help.Tests.ps1" TargetMode="External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uneb/PowerShellHelpDeepDive" TargetMode="External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uneb/PowerShellHelpDeepDive" TargetMode="External"/><Relationship Id="rId2" Type="http://schemas.openxmlformats.org/officeDocument/2006/relationships/hyperlink" Target="https://github.com/juneb" TargetMode="External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uneb/PowerShellHelpDeepDive/blob/master/Checklists%20for%20Authoring%20PowerShell%20Help.pptx" TargetMode="External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uneb/PowerShellHelpDeepDive/blob/master/Checklists%20for%20Authoring%20PowerShell%20Help.pptx" TargetMode="External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uneb/PowerShellHelpDeepDive/blob/master/about_Topic_Template.help.txt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6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hyperlink" Target="https://msdn.microsoft.com/en-us/library/hh852737(v=vs.85).aspx" TargetMode="External"/><Relationship Id="rId1" Type="http://schemas.openxmlformats.org/officeDocument/2006/relationships/slideLayout" Target="../slideLayouts/slideLayout1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://info.sapien.com/index.php/scripting/scripting-help/helpuri-v-helpinfouri" TargetMode="External"/><Relationship Id="rId2" Type="http://schemas.openxmlformats.org/officeDocument/2006/relationships/hyperlink" Target="https://msdn.microsoft.com/en-us/library/hh852737(v=vs.85).aspx" TargetMode="Externa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://info.sapien.com/index.php/scripting/scripting-help/helpuri-v-helpinfouri" TargetMode="External"/><Relationship Id="rId2" Type="http://schemas.openxmlformats.org/officeDocument/2006/relationships/hyperlink" Target="https://msdn.microsoft.com/en-us/library/hh852737(v=vs.85).aspx" TargetMode="Externa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4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msdn.microsoft.com/en-us/library/hh852737(v=vs.85).aspx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hyperlink" Target="http://info.sapien.com/index.php/scripting/scripting-help/helpuri-v-helpinfouri" TargetMode="Externa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msdn.microsoft.com/en-us/library/hh852754(v=vs.85).aspx" TargetMode="External"/><Relationship Id="rId2" Type="http://schemas.openxmlformats.org/officeDocument/2006/relationships/hyperlink" Target="http://info.sapien.com/index.php/scripting/scripting-help/helpuri-v-helpinfouri" TargetMode="External"/><Relationship Id="rId1" Type="http://schemas.openxmlformats.org/officeDocument/2006/relationships/slideLayout" Target="../slideLayouts/slideLayout1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hyperlink" Target="http://info.sapien.com/scripting/scripting-help/writing-help-for-dynamic-parameters" TargetMode="External"/><Relationship Id="rId1" Type="http://schemas.openxmlformats.org/officeDocument/2006/relationships/slideLayout" Target="../slideLayouts/slideLayout1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uneb/PowerShellHelpDeepDive/blob/master/about_WineGlass.help.txt" TargetMode="Externa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4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hyperlink" Target="https://msdn.microsoft.com/en-us/library/hh852737(v=vs.85).aspx" TargetMode="External"/><Relationship Id="rId3" Type="http://schemas.openxmlformats.org/officeDocument/2006/relationships/hyperlink" Target="https://www.sapien.com/blog/2015/04/01/writing-xml-help-for-advanced-functions/" TargetMode="External"/><Relationship Id="rId7" Type="http://schemas.openxmlformats.org/officeDocument/2006/relationships/hyperlink" Target="https://blogs.technet.microsoft.com/heyscriptingguy/2013/11/02/how-to-write-great-help-examples/" TargetMode="External"/><Relationship Id="rId2" Type="http://schemas.openxmlformats.org/officeDocument/2006/relationships/hyperlink" Target="https://www.sapien.com/blog/2015/02/18/troubleshooting-comment-based-help/" TargetMode="Externa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github.com/juneb/PowerShellHelpDeepDive/blob/master/Checklists%20for%20Authoring%20PowerShell%20Help.pptx" TargetMode="External"/><Relationship Id="rId11" Type="http://schemas.openxmlformats.org/officeDocument/2006/relationships/hyperlink" Target="https://github.com/juneb/PesterTDD" TargetMode="External"/><Relationship Id="rId5" Type="http://schemas.openxmlformats.org/officeDocument/2006/relationships/hyperlink" Target="https://msdn.microsoft.com/en-us/library/dn423135(v=vs.85).aspx" TargetMode="External"/><Relationship Id="rId10" Type="http://schemas.openxmlformats.org/officeDocument/2006/relationships/hyperlink" Target="http://www.sapien.com/blog/2015/04/03/advanced-help-for-advanced-functions/" TargetMode="External"/><Relationship Id="rId4" Type="http://schemas.openxmlformats.org/officeDocument/2006/relationships/hyperlink" Target="http://info.sapien.com/index.php/scripting/scripting-help/helpuri-v-helpinfouri" TargetMode="External"/><Relationship Id="rId9" Type="http://schemas.openxmlformats.org/officeDocument/2006/relationships/hyperlink" Target="https://github.com/juneb/PowerShellHelpDeepDive" TargetMode="Externa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/>
              <a:t>Professional Help for PowerShell Modules</a:t>
            </a:r>
            <a:endParaRPr lang="en-GB" dirty="0"/>
          </a:p>
        </p:txBody>
      </p:sp>
      <p:sp>
        <p:nvSpPr>
          <p:cNvPr id="6" name="Text Placeholder 2"/>
          <p:cNvSpPr txBox="1">
            <a:spLocks/>
          </p:cNvSpPr>
          <p:nvPr/>
        </p:nvSpPr>
        <p:spPr>
          <a:xfrm>
            <a:off x="7734650" y="3561220"/>
            <a:ext cx="4043493" cy="1782567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/>
              <a:t>June Blender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/>
              <a:t>Technology Evangelist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/>
              <a:t>SAPIEN Technologies, Inc.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/>
              <a:t>Microsoft Cloud &amp; Datacenter MVP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/>
              <a:t>@juneb_get_help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60" y="4753148"/>
            <a:ext cx="1755023" cy="708085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2996359" y="4753148"/>
            <a:ext cx="1927979" cy="708084"/>
            <a:chOff x="2943226" y="4543425"/>
            <a:chExt cx="2747092" cy="1036161"/>
          </a:xfrm>
        </p:grpSpPr>
        <p:sp>
          <p:nvSpPr>
            <p:cNvPr id="9" name="Rectangle 8"/>
            <p:cNvSpPr/>
            <p:nvPr/>
          </p:nvSpPr>
          <p:spPr>
            <a:xfrm>
              <a:off x="2943226" y="4543425"/>
              <a:ext cx="2747092" cy="1036161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93302" y="4620348"/>
              <a:ext cx="2646939" cy="88231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809834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>
                <a:latin typeface="Segoe UI Light" panose="020B0502040204020203" pitchFamily="34" charset="0"/>
                <a:cs typeface="Segoe UI Light" panose="020B0502040204020203" pitchFamily="34" charset="0"/>
              </a:rPr>
              <a:t>Don't write help for your own module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66534" y="1932227"/>
            <a:ext cx="10848138" cy="2449991"/>
          </a:xfrm>
        </p:spPr>
        <p:txBody>
          <a:bodyPr>
            <a:normAutofit/>
          </a:bodyPr>
          <a:lstStyle/>
          <a:p>
            <a:r>
              <a:rPr lang="en-US" sz="3200"/>
              <a:t>Find a writer.  Get a buddy</a:t>
            </a:r>
          </a:p>
          <a:p>
            <a:r>
              <a:rPr lang="en-US" sz="3200"/>
              <a:t>Immersed in the implementation</a:t>
            </a:r>
          </a:p>
          <a:p>
            <a:r>
              <a:rPr lang="en-US" sz="3200"/>
              <a:t>Need a beginner perspective focused on the user experience</a:t>
            </a:r>
          </a:p>
        </p:txBody>
      </p:sp>
    </p:spTree>
    <p:extLst>
      <p:ext uri="{BB962C8B-B14F-4D97-AF65-F5344CB8AC3E}">
        <p14:creationId xmlns:p14="http://schemas.microsoft.com/office/powerpoint/2010/main" val="42210364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3449" y="454324"/>
            <a:ext cx="10228800" cy="1116106"/>
          </a:xfrm>
        </p:spPr>
        <p:txBody>
          <a:bodyPr/>
          <a:lstStyle/>
          <a:p>
            <a:pPr algn="l"/>
            <a:r>
              <a:rPr lang="en-US">
                <a:latin typeface="Segoe UI Light" panose="020B0502040204020203" pitchFamily="34" charset="0"/>
                <a:cs typeface="Segoe UI Light" panose="020B0502040204020203" pitchFamily="34" charset="0"/>
              </a:rPr>
              <a:t>Benefits to the Author of Writing Help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33781" y="1864322"/>
            <a:ext cx="10108030" cy="1976464"/>
          </a:xfrm>
        </p:spPr>
        <p:txBody>
          <a:bodyPr>
            <a:noAutofit/>
          </a:bodyPr>
          <a:lstStyle/>
          <a:p>
            <a:r>
              <a:rPr lang="en-US" sz="3600"/>
              <a:t>It makes you a better blogger and instructor</a:t>
            </a:r>
          </a:p>
          <a:p>
            <a:r>
              <a:rPr lang="en-US" sz="3600"/>
              <a:t>Writing help as a code spec </a:t>
            </a:r>
            <a:br>
              <a:rPr lang="en-US" sz="3600"/>
            </a:br>
            <a:r>
              <a:rPr lang="en-US" sz="3600"/>
              <a:t>	("Help-Driven Development")</a:t>
            </a:r>
          </a:p>
          <a:p>
            <a:r>
              <a:rPr lang="en-US" sz="3600"/>
              <a:t>Examples </a:t>
            </a:r>
            <a:r>
              <a:rPr lang="en-US" sz="3600">
                <a:sym typeface="Wingdings" panose="05000000000000000000" pitchFamily="2" charset="2"/>
              </a:rPr>
              <a:t> Pester </a:t>
            </a:r>
            <a:r>
              <a:rPr lang="en-US" sz="3600"/>
              <a:t>Tests</a:t>
            </a:r>
          </a:p>
        </p:txBody>
      </p:sp>
    </p:spTree>
    <p:extLst>
      <p:ext uri="{BB962C8B-B14F-4D97-AF65-F5344CB8AC3E}">
        <p14:creationId xmlns:p14="http://schemas.microsoft.com/office/powerpoint/2010/main" val="39720340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>
                <a:latin typeface="Segoe UI Light" panose="020B0502040204020203" pitchFamily="34" charset="0"/>
                <a:cs typeface="Segoe UI Light" panose="020B0502040204020203" pitchFamily="34" charset="0"/>
              </a:rPr>
              <a:t>"Help-Driven Development"</a:t>
            </a:r>
            <a:br>
              <a:rPr lang="en-US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en-US">
                <a:latin typeface="Segoe UI Light" panose="020B0502040204020203" pitchFamily="34" charset="0"/>
                <a:cs typeface="Segoe UI Light" panose="020B0502040204020203" pitchFamily="34" charset="0"/>
              </a:rPr>
              <a:t>	Help as a code specification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37773" y="1949479"/>
            <a:ext cx="7556313" cy="3869429"/>
          </a:xfrm>
        </p:spPr>
        <p:txBody>
          <a:bodyPr>
            <a:noAutofit/>
          </a:bodyPr>
          <a:lstStyle/>
          <a:p>
            <a:r>
              <a:rPr lang="en-US" sz="2400"/>
              <a:t>Description:   Describe the UI. </a:t>
            </a:r>
          </a:p>
          <a:p>
            <a:r>
              <a:rPr lang="en-US" sz="2400"/>
              <a:t>Examples: </a:t>
            </a:r>
          </a:p>
          <a:p>
            <a:pPr lvl="1"/>
            <a:r>
              <a:rPr lang="en-US"/>
              <a:t>Which parameters you need</a:t>
            </a:r>
          </a:p>
          <a:p>
            <a:pPr lvl="1"/>
            <a:r>
              <a:rPr lang="en-US"/>
              <a:t>Recognizable parameter names</a:t>
            </a:r>
          </a:p>
          <a:p>
            <a:pPr lvl="1"/>
            <a:r>
              <a:rPr lang="en-US"/>
              <a:t>Parameter attributes</a:t>
            </a:r>
          </a:p>
          <a:p>
            <a:pPr lvl="1"/>
            <a:r>
              <a:rPr lang="en-US"/>
              <a:t>Parameter combinations -&gt; parameter sets</a:t>
            </a:r>
          </a:p>
          <a:p>
            <a:r>
              <a:rPr lang="en-US" sz="2400"/>
              <a:t>Expected outcomes for testing</a:t>
            </a:r>
          </a:p>
          <a:p>
            <a:r>
              <a:rPr lang="en-US" sz="2400"/>
              <a:t>Inputs:  Coordinate types with other cmdlets</a:t>
            </a:r>
          </a:p>
          <a:p>
            <a:r>
              <a:rPr lang="en-US" sz="2400"/>
              <a:t>Outputs: Define return values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093896" y="6262365"/>
            <a:ext cx="4250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accent1"/>
                </a:solidFill>
                <a:hlinkClick r:id="rId2"/>
              </a:rPr>
              <a:t>Advanced Help for Advanced Functions</a:t>
            </a:r>
            <a:endParaRPr lang="en-US">
              <a:solidFill>
                <a:schemeClr val="accent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093896" y="5893033"/>
            <a:ext cx="381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hlinkClick r:id="rId3"/>
              </a:rPr>
              <a:t>PowerShell Help Deep Dive (YouTube)</a:t>
            </a:r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8093896" y="5523701"/>
            <a:ext cx="3512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DEMO: New module from help file</a:t>
            </a:r>
          </a:p>
        </p:txBody>
      </p:sp>
    </p:spTree>
    <p:extLst>
      <p:ext uri="{BB962C8B-B14F-4D97-AF65-F5344CB8AC3E}">
        <p14:creationId xmlns:p14="http://schemas.microsoft.com/office/powerpoint/2010/main" val="9639776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5860" y="658423"/>
            <a:ext cx="11568418" cy="1325563"/>
          </a:xfrm>
        </p:spPr>
        <p:txBody>
          <a:bodyPr/>
          <a:lstStyle/>
          <a:p>
            <a:pPr algn="l"/>
            <a:r>
              <a:rPr lang="en-US">
                <a:latin typeface="Segoe UI Light" panose="020B0502040204020203" pitchFamily="34" charset="0"/>
                <a:cs typeface="Segoe UI Light" panose="020B0502040204020203" pitchFamily="34" charset="0"/>
              </a:rPr>
              <a:t>"Help-Driven Development"</a:t>
            </a:r>
            <a:br>
              <a:rPr lang="en-US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en-US">
                <a:latin typeface="Segoe UI Light" panose="020B0502040204020203" pitchFamily="34" charset="0"/>
                <a:cs typeface="Segoe UI Light" panose="020B0502040204020203" pitchFamily="34" charset="0"/>
              </a:rPr>
              <a:t>	Help Examples as a Pester test spec</a:t>
            </a:r>
            <a:br>
              <a:rPr lang="en-US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en-US">
                <a:latin typeface="Segoe UI Light" panose="020B0502040204020203" pitchFamily="34" charset="0"/>
                <a:cs typeface="Segoe UI Light" panose="020B0502040204020203" pitchFamily="34" charset="0"/>
              </a:rPr>
              <a:t>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90278" y="2272685"/>
            <a:ext cx="7556313" cy="2577222"/>
          </a:xfrm>
        </p:spPr>
        <p:txBody>
          <a:bodyPr>
            <a:noAutofit/>
          </a:bodyPr>
          <a:lstStyle/>
          <a:p>
            <a:r>
              <a:rPr lang="en-US" sz="3200"/>
              <a:t>Help examples are user contract</a:t>
            </a:r>
          </a:p>
          <a:p>
            <a:r>
              <a:rPr lang="en-US" sz="3200"/>
              <a:t>Supports behavior-driven development</a:t>
            </a:r>
          </a:p>
          <a:p>
            <a:r>
              <a:rPr lang="en-US" sz="3200"/>
              <a:t>Supports "white box" testing</a:t>
            </a:r>
          </a:p>
          <a:p>
            <a:r>
              <a:rPr lang="en-US" sz="3200"/>
              <a:t>Test input possibilities</a:t>
            </a:r>
          </a:p>
          <a:p>
            <a:r>
              <a:rPr lang="en-US" sz="3200"/>
              <a:t>Test piping between cmdlets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4692" y="6232235"/>
            <a:ext cx="41024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hlinkClick r:id="rId3"/>
              </a:rPr>
              <a:t>https://github.com/juneb/PesterTDD</a:t>
            </a:r>
            <a:endParaRPr lang="en-US" sz="2000"/>
          </a:p>
        </p:txBody>
      </p:sp>
      <p:sp>
        <p:nvSpPr>
          <p:cNvPr id="6" name="TextBox 5"/>
          <p:cNvSpPr txBox="1"/>
          <p:nvPr/>
        </p:nvSpPr>
        <p:spPr>
          <a:xfrm>
            <a:off x="6404692" y="5832125"/>
            <a:ext cx="53640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hlinkClick r:id="rId4"/>
              </a:rPr>
              <a:t>Real World Test-Driven Development with Pester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33964889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0271" y="861797"/>
            <a:ext cx="7556313" cy="1116106"/>
          </a:xfrm>
        </p:spPr>
        <p:txBody>
          <a:bodyPr/>
          <a:lstStyle/>
          <a:p>
            <a:pPr algn="l"/>
            <a:r>
              <a:rPr lang="en-US">
                <a:latin typeface="Segoe UI Light" panose="020B0502040204020203" pitchFamily="34" charset="0"/>
                <a:cs typeface="Segoe UI Light" panose="020B0502040204020203" pitchFamily="34" charset="0"/>
              </a:rPr>
              <a:t>Mechanics: </a:t>
            </a:r>
            <a:br>
              <a:rPr lang="en-US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br>
              <a:rPr lang="en-US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en-US">
                <a:latin typeface="Segoe UI Light" panose="020B0502040204020203" pitchFamily="34" charset="0"/>
                <a:cs typeface="Segoe UI Light" panose="020B0502040204020203" pitchFamily="34" charset="0"/>
              </a:rPr>
              <a:t>A few hints about help syntax...</a:t>
            </a:r>
          </a:p>
        </p:txBody>
      </p:sp>
    </p:spTree>
    <p:extLst>
      <p:ext uri="{BB962C8B-B14F-4D97-AF65-F5344CB8AC3E}">
        <p14:creationId xmlns:p14="http://schemas.microsoft.com/office/powerpoint/2010/main" val="21958510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5560" y="365125"/>
            <a:ext cx="5978154" cy="1325563"/>
          </a:xfrm>
        </p:spPr>
        <p:txBody>
          <a:bodyPr/>
          <a:lstStyle/>
          <a:p>
            <a:r>
              <a:rPr lang="en-US"/>
              <a:t>Don't forget the files!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Missing About topics in PS 5.0</a:t>
            </a:r>
          </a:p>
          <a:p>
            <a:pPr lvl="1"/>
            <a:r>
              <a:rPr lang="en-US"/>
              <a:t>Download them: </a:t>
            </a:r>
            <a:r>
              <a:rPr lang="en-US">
                <a:hlinkClick r:id="rId2"/>
              </a:rPr>
              <a:t>https</a:t>
            </a:r>
            <a:r>
              <a:rPr lang="en-US">
                <a:hlinkClick r:id="rId2"/>
              </a:rPr>
              <a:t>://github.com/kilasuit/Install-AboutHelp</a:t>
            </a:r>
            <a:endParaRPr lang="en-US"/>
          </a:p>
          <a:p>
            <a:pPr lvl="1"/>
            <a:endParaRPr lang="en-US"/>
          </a:p>
          <a:p>
            <a:r>
              <a:rPr lang="en-US"/>
              <a:t>Missing Provider help: Fixed in 5.1.</a:t>
            </a:r>
          </a:p>
          <a:p>
            <a:pPr lvl="1"/>
            <a:r>
              <a:rPr lang="en-US"/>
              <a:t>Update-Help</a:t>
            </a:r>
          </a:p>
          <a:p>
            <a:pPr lvl="1"/>
            <a:endParaRPr lang="en-US"/>
          </a:p>
          <a:p>
            <a:r>
              <a:rPr lang="en-US"/>
              <a:t>Invalid custom cmdlet help XML: Fixed now by @PowerShell_Team</a:t>
            </a:r>
          </a:p>
          <a:p>
            <a:pPr lvl="1"/>
            <a:r>
              <a:rPr lang="en-US"/>
              <a:t>Update-Help</a:t>
            </a:r>
          </a:p>
        </p:txBody>
      </p:sp>
    </p:spTree>
    <p:extLst>
      <p:ext uri="{BB962C8B-B14F-4D97-AF65-F5344CB8AC3E}">
        <p14:creationId xmlns:p14="http://schemas.microsoft.com/office/powerpoint/2010/main" val="39624269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9077" y="416884"/>
            <a:ext cx="11568418" cy="1325563"/>
          </a:xfrm>
        </p:spPr>
        <p:txBody>
          <a:bodyPr/>
          <a:lstStyle/>
          <a:p>
            <a:pPr algn="l"/>
            <a:r>
              <a:rPr lang="en-US">
                <a:latin typeface="Segoe UI Light" panose="020B0502040204020203" pitchFamily="34" charset="0"/>
                <a:cs typeface="Segoe UI Light" panose="020B0502040204020203" pitchFamily="34" charset="0"/>
              </a:rPr>
              <a:t>Comment-based help v. XML help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5723281"/>
              </p:ext>
            </p:extLst>
          </p:nvPr>
        </p:nvGraphicFramePr>
        <p:xfrm>
          <a:off x="1065841" y="1742358"/>
          <a:ext cx="10372785" cy="362712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3457595">
                  <a:extLst>
                    <a:ext uri="{9D8B030D-6E8A-4147-A177-3AD203B41FA5}">
                      <a16:colId xmlns:a16="http://schemas.microsoft.com/office/drawing/2014/main" val="2390473298"/>
                    </a:ext>
                  </a:extLst>
                </a:gridCol>
                <a:gridCol w="2636489">
                  <a:extLst>
                    <a:ext uri="{9D8B030D-6E8A-4147-A177-3AD203B41FA5}">
                      <a16:colId xmlns:a16="http://schemas.microsoft.com/office/drawing/2014/main" val="1103813088"/>
                    </a:ext>
                  </a:extLst>
                </a:gridCol>
                <a:gridCol w="4278701">
                  <a:extLst>
                    <a:ext uri="{9D8B030D-6E8A-4147-A177-3AD203B41FA5}">
                      <a16:colId xmlns:a16="http://schemas.microsoft.com/office/drawing/2014/main" val="38271207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800"/>
                        <a:t>Command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/>
                        <a:t>XML</a:t>
                      </a:r>
                      <a:r>
                        <a:rPr lang="en-US" sz="2800" baseline="0"/>
                        <a:t> Help</a:t>
                      </a:r>
                      <a:endParaRPr lang="en-US" sz="2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/>
                        <a:t>Comment-Based</a:t>
                      </a:r>
                      <a:r>
                        <a:rPr lang="en-US" sz="2800" baseline="0"/>
                        <a:t> Help</a:t>
                      </a:r>
                      <a:endParaRPr lang="en-US" sz="2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91351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/>
                        <a:t>CIM Commands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02376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/>
                        <a:t>Cmdlets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61279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/>
                        <a:t>Functions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18071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/>
                        <a:t>Providers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85534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/>
                        <a:t>Scripts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84539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/>
                        <a:t>Workflows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/>
                        <a:t>X (4.0+)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21718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029111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5560" y="365125"/>
            <a:ext cx="11568418" cy="721803"/>
          </a:xfrm>
        </p:spPr>
        <p:txBody>
          <a:bodyPr anchor="t"/>
          <a:lstStyle/>
          <a:p>
            <a:r>
              <a:rPr lang="en-US"/>
              <a:t>Comment-Based Help - Costs/Benefits </a:t>
            </a:r>
            <a:br>
              <a:rPr lang="en-US"/>
            </a:br>
            <a:r>
              <a:rPr lang="en-US"/>
              <a:t> 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1358332" y="1362884"/>
            <a:ext cx="8694737" cy="442719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/>
              <a:t>Benefits</a:t>
            </a:r>
          </a:p>
          <a:p>
            <a:r>
              <a:rPr lang="en-US"/>
              <a:t>Easy</a:t>
            </a:r>
          </a:p>
          <a:p>
            <a:r>
              <a:rPr lang="en-US"/>
              <a:t>Help always matches code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Costs</a:t>
            </a:r>
          </a:p>
          <a:p>
            <a:r>
              <a:rPr lang="en-US"/>
              <a:t>Not supported for cmdlets, providers, CIM commands</a:t>
            </a:r>
          </a:p>
          <a:p>
            <a:r>
              <a:rPr lang="en-US"/>
              <a:t>No updatable help</a:t>
            </a:r>
          </a:p>
          <a:p>
            <a:r>
              <a:rPr lang="en-US"/>
              <a:t>No multi-language support</a:t>
            </a:r>
          </a:p>
          <a:p>
            <a:r>
              <a:rPr lang="en-US"/>
              <a:t>FRAGILE !</a:t>
            </a:r>
            <a:endParaRPr lang="en-US">
              <a:solidFill>
                <a:srgbClr val="FFFF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222182" y="6354618"/>
            <a:ext cx="824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7155988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7853" y="432336"/>
            <a:ext cx="8511056" cy="1116106"/>
          </a:xfrm>
        </p:spPr>
        <p:txBody>
          <a:bodyPr/>
          <a:lstStyle/>
          <a:p>
            <a:pPr algn="l"/>
            <a:r>
              <a:rPr lang="en-US"/>
              <a:t>What can go wrong with comment-based help?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0306" y="2108968"/>
            <a:ext cx="9294640" cy="3987031"/>
          </a:xfrm>
        </p:spPr>
        <p:txBody>
          <a:bodyPr/>
          <a:lstStyle/>
          <a:p>
            <a:pPr>
              <a:lnSpc>
                <a:spcPct val="50000"/>
              </a:lnSpc>
              <a:spcBef>
                <a:spcPts val="600"/>
              </a:spcBef>
            </a:pPr>
            <a:r>
              <a:rPr lang="en-US"/>
              <a:t>One keyword typo, all ignored</a:t>
            </a:r>
          </a:p>
          <a:p>
            <a:pPr marL="0" indent="0">
              <a:lnSpc>
                <a:spcPct val="50000"/>
              </a:lnSpc>
              <a:spcBef>
                <a:spcPts val="600"/>
              </a:spcBef>
              <a:buNone/>
            </a:pPr>
            <a:endParaRPr lang="en-US"/>
          </a:p>
          <a:p>
            <a:pPr>
              <a:lnSpc>
                <a:spcPct val="50000"/>
              </a:lnSpc>
              <a:spcBef>
                <a:spcPts val="600"/>
              </a:spcBef>
            </a:pPr>
            <a:r>
              <a:rPr lang="en-US"/>
              <a:t>One misplaced value, all ignored</a:t>
            </a:r>
          </a:p>
          <a:p>
            <a:pPr>
              <a:lnSpc>
                <a:spcPct val="50000"/>
              </a:lnSpc>
              <a:spcBef>
                <a:spcPts val="600"/>
              </a:spcBef>
            </a:pPr>
            <a:endParaRPr lang="en-US"/>
          </a:p>
          <a:p>
            <a:pPr>
              <a:lnSpc>
                <a:spcPct val="50000"/>
              </a:lnSpc>
              <a:spcBef>
                <a:spcPts val="600"/>
              </a:spcBef>
            </a:pPr>
            <a:r>
              <a:rPr lang="en-US"/>
              <a:t>More than one empty line between help and function</a:t>
            </a:r>
          </a:p>
          <a:p>
            <a:pPr>
              <a:lnSpc>
                <a:spcPct val="50000"/>
              </a:lnSpc>
              <a:spcBef>
                <a:spcPts val="600"/>
              </a:spcBef>
            </a:pPr>
            <a:endParaRPr lang="en-US" b="1">
              <a:solidFill>
                <a:srgbClr val="0070C0"/>
              </a:solidFill>
            </a:endParaRPr>
          </a:p>
          <a:p>
            <a:pPr>
              <a:lnSpc>
                <a:spcPct val="50000"/>
              </a:lnSpc>
              <a:spcBef>
                <a:spcPts val="600"/>
              </a:spcBef>
            </a:pPr>
            <a:r>
              <a:rPr lang="en-US"/>
              <a:t>Fewer than 2 empty lines after script comments</a:t>
            </a:r>
          </a:p>
          <a:p>
            <a:pPr marL="228600" lvl="1" indent="0">
              <a:lnSpc>
                <a:spcPct val="50000"/>
              </a:lnSpc>
              <a:spcBef>
                <a:spcPts val="600"/>
              </a:spcBef>
              <a:buNone/>
            </a:pPr>
            <a:r>
              <a:rPr lang="en-US">
                <a:solidFill>
                  <a:srgbClr val="0070C0"/>
                </a:solidFill>
              </a:rPr>
              <a:t>                                      </a:t>
            </a:r>
          </a:p>
        </p:txBody>
      </p:sp>
      <p:sp>
        <p:nvSpPr>
          <p:cNvPr id="4" name="Rectangle 3"/>
          <p:cNvSpPr/>
          <p:nvPr/>
        </p:nvSpPr>
        <p:spPr>
          <a:xfrm>
            <a:off x="6757707" y="6151316"/>
            <a:ext cx="52055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>
                <a:hlinkClick r:id="rId3"/>
              </a:rPr>
              <a:t>T</a:t>
            </a:r>
            <a:r>
              <a:rPr lang="en-US" sz="2400">
                <a:hlinkClick r:id="rId3"/>
              </a:rPr>
              <a:t>roubleshooting Comment-Based Help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9793210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/>
              <a:t>XML Help - Costs / Benefits </a:t>
            </a:r>
            <a:br>
              <a:rPr lang="en-US"/>
            </a:br>
            <a:r>
              <a:rPr lang="en-US"/>
              <a:t> 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893693" y="1449237"/>
            <a:ext cx="8694737" cy="3939735"/>
          </a:xfrm>
        </p:spPr>
        <p:txBody>
          <a:bodyPr/>
          <a:lstStyle/>
          <a:p>
            <a:pPr marL="0" indent="0">
              <a:buNone/>
            </a:pPr>
            <a:r>
              <a:rPr lang="en-US" sz="2000"/>
              <a:t>Benefits</a:t>
            </a:r>
          </a:p>
          <a:p>
            <a:r>
              <a:rPr lang="en-US" sz="2000"/>
              <a:t>All command types (cmdlets/functions/workflows/CIM commands)</a:t>
            </a:r>
          </a:p>
          <a:p>
            <a:r>
              <a:rPr lang="en-US" sz="2000"/>
              <a:t>Updatable Help</a:t>
            </a:r>
          </a:p>
          <a:p>
            <a:r>
              <a:rPr lang="en-US" sz="2000"/>
              <a:t>Multiple spoken languages</a:t>
            </a:r>
          </a:p>
          <a:p>
            <a:r>
              <a:rPr lang="en-US" sz="2000"/>
              <a:t>Robust; error-safe</a:t>
            </a:r>
          </a:p>
          <a:p>
            <a:r>
              <a:rPr lang="en-US" sz="2000"/>
              <a:t>Separates help from code (Github)</a:t>
            </a:r>
          </a:p>
          <a:p>
            <a:pPr marL="0" indent="0">
              <a:buNone/>
            </a:pPr>
            <a:endParaRPr lang="en-US" sz="2000"/>
          </a:p>
          <a:p>
            <a:pPr marL="0" indent="0">
              <a:buNone/>
            </a:pPr>
            <a:r>
              <a:rPr lang="en-US" sz="2000"/>
              <a:t>Costs</a:t>
            </a:r>
          </a:p>
          <a:p>
            <a:r>
              <a:rPr lang="en-US" sz="2000"/>
              <a:t>PSMAML XML or Markdown file -&gt; XML</a:t>
            </a:r>
          </a:p>
          <a:p>
            <a:r>
              <a:rPr lang="en-US" sz="2000"/>
              <a:t>Help might not match code</a:t>
            </a:r>
          </a:p>
        </p:txBody>
      </p:sp>
      <p:sp>
        <p:nvSpPr>
          <p:cNvPr id="4" name="Rectangle 3"/>
          <p:cNvSpPr/>
          <p:nvPr/>
        </p:nvSpPr>
        <p:spPr>
          <a:xfrm>
            <a:off x="8364226" y="6072974"/>
            <a:ext cx="353975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>
                <a:hlinkClick r:id="rId2"/>
              </a:rPr>
              <a:t>Writing XML Help for Functions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2278294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3996" y="1107344"/>
            <a:ext cx="8195360" cy="4840875"/>
          </a:xfrm>
        </p:spPr>
        <p:txBody>
          <a:bodyPr/>
          <a:lstStyle/>
          <a:p>
            <a:pPr marL="0" indent="0">
              <a:buNone/>
            </a:pPr>
            <a:r>
              <a:rPr lang="en-US" sz="2000"/>
              <a:t>The information and code used in this presentation were tested with the following system attributes.</a:t>
            </a:r>
          </a:p>
          <a:p>
            <a:pPr marL="0" indent="0">
              <a:buNone/>
            </a:pPr>
            <a:endParaRPr lang="en-US" sz="2000"/>
          </a:p>
          <a:p>
            <a:r>
              <a:rPr lang="en-US" sz="2000"/>
              <a:t>Windows PowerShell 3.0, 4.0, 5.0.10586.122, 5.0.14279.1000, 5.1.14393.187, 5.1.14936.1000</a:t>
            </a:r>
          </a:p>
          <a:p>
            <a:endParaRPr lang="en-US" sz="2000"/>
          </a:p>
          <a:p>
            <a:r>
              <a:rPr lang="en-US" sz="2000"/>
              <a:t>PowerShell 6.0.0.9, 6.0.0.10 (Windows 10 Pro and Mac OS X)</a:t>
            </a:r>
          </a:p>
          <a:p>
            <a:endParaRPr lang="en-US" sz="2000"/>
          </a:p>
          <a:p>
            <a:r>
              <a:rPr lang="en-US" sz="2000"/>
              <a:t>Windows 7 Pro RTM, Windows Server 2012 R2 Ultimate, Microsoft Windows 10 Pro 10.0.14393 (x64), Windows Server 2012 R2 (x64), Microsoft Window 10 Home Insider Preview 10.0.14936</a:t>
            </a:r>
          </a:p>
          <a:p>
            <a:pPr marL="0" indent="0">
              <a:buNone/>
            </a:pPr>
            <a:endParaRPr lang="en-US" sz="2000"/>
          </a:p>
          <a:p>
            <a:pPr marL="0" indent="0">
              <a:buNone/>
            </a:pPr>
            <a:r>
              <a:rPr lang="en-US" sz="2000"/>
              <a:t>Contact:  June Blender, @juneb_get_help, juneb@sapien.com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08692" y="294313"/>
            <a:ext cx="7556313" cy="111610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en-US">
                <a:latin typeface="Segoe UI Light" panose="020B0502040204020203" pitchFamily="34" charset="0"/>
                <a:cs typeface="Segoe UI Light" panose="020B0502040204020203" pitchFamily="34" charset="0"/>
              </a:rPr>
              <a:t>Tested Versions</a:t>
            </a:r>
          </a:p>
        </p:txBody>
      </p:sp>
    </p:spTree>
    <p:extLst>
      <p:ext uri="{BB962C8B-B14F-4D97-AF65-F5344CB8AC3E}">
        <p14:creationId xmlns:p14="http://schemas.microsoft.com/office/powerpoint/2010/main" val="24985697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11056" cy="1116106"/>
          </a:xfrm>
        </p:spPr>
        <p:txBody>
          <a:bodyPr/>
          <a:lstStyle/>
          <a:p>
            <a:pPr algn="l"/>
            <a:r>
              <a:rPr lang="en-US"/>
              <a:t>What can go wrong with XML help?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68521" y="1252375"/>
            <a:ext cx="10280656" cy="4714677"/>
          </a:xfrm>
        </p:spPr>
        <p:txBody>
          <a:bodyPr/>
          <a:lstStyle/>
          <a:p>
            <a:pPr>
              <a:spcBef>
                <a:spcPts val="300"/>
              </a:spcBef>
            </a:pPr>
            <a:r>
              <a:rPr lang="en-US" sz="2200"/>
              <a:t>Naming XML help files</a:t>
            </a:r>
          </a:p>
          <a:p>
            <a:pPr>
              <a:spcBef>
                <a:spcPts val="300"/>
              </a:spcBef>
            </a:pPr>
            <a:endParaRPr lang="en-US" sz="2200"/>
          </a:p>
          <a:p>
            <a:pPr>
              <a:spcBef>
                <a:spcPts val="300"/>
              </a:spcBef>
            </a:pPr>
            <a:r>
              <a:rPr lang="en-US" sz="2200"/>
              <a:t>Missing #.ExternalHelp keyword in functions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en-US" sz="2200"/>
              <a:t>  (3.0 file names)</a:t>
            </a:r>
          </a:p>
          <a:p>
            <a:pPr marL="0" indent="0">
              <a:spcBef>
                <a:spcPts val="300"/>
              </a:spcBef>
              <a:buNone/>
            </a:pPr>
            <a:endParaRPr lang="en-US" sz="2200"/>
          </a:p>
          <a:p>
            <a:pPr>
              <a:spcBef>
                <a:spcPts val="300"/>
              </a:spcBef>
            </a:pPr>
            <a:r>
              <a:rPr lang="en-US" sz="2200"/>
              <a:t>Comment-based help takes precedence over XML help</a:t>
            </a:r>
          </a:p>
          <a:p>
            <a:pPr>
              <a:spcBef>
                <a:spcPts val="300"/>
              </a:spcBef>
            </a:pPr>
            <a:r>
              <a:rPr lang="en-US" sz="2200"/>
              <a:t># .ExternalHelp keyword takes precedence over comment-based help</a:t>
            </a:r>
          </a:p>
          <a:p>
            <a:pPr>
              <a:spcBef>
                <a:spcPts val="300"/>
              </a:spcBef>
            </a:pPr>
            <a:endParaRPr lang="en-US" sz="2200"/>
          </a:p>
          <a:p>
            <a:pPr>
              <a:spcBef>
                <a:spcPts val="300"/>
              </a:spcBef>
            </a:pPr>
            <a:r>
              <a:rPr lang="en-US" sz="2200"/>
              <a:t>Command not found (Get-Help uses Get-Command)</a:t>
            </a:r>
          </a:p>
          <a:p>
            <a:pPr marL="914400" lvl="2" indent="0">
              <a:spcBef>
                <a:spcPts val="300"/>
              </a:spcBef>
              <a:buNone/>
            </a:pPr>
            <a:endParaRPr lang="en-US" sz="2200" b="1">
              <a:solidFill>
                <a:srgbClr val="0070C0"/>
              </a:solidFill>
            </a:endParaRPr>
          </a:p>
          <a:p>
            <a:pPr>
              <a:spcBef>
                <a:spcPts val="300"/>
              </a:spcBef>
            </a:pPr>
            <a:r>
              <a:rPr lang="en-US" sz="2200"/>
              <a:t>Invalid schema (rare; pretty forgiving)</a:t>
            </a:r>
            <a:br>
              <a:rPr lang="en-US" b="1">
                <a:solidFill>
                  <a:srgbClr val="0070C0"/>
                </a:solidFill>
              </a:rPr>
            </a:br>
            <a:endParaRPr lang="en-US" b="1">
              <a:solidFill>
                <a:srgbClr val="0070C0"/>
              </a:solidFill>
            </a:endParaRPr>
          </a:p>
          <a:p>
            <a:pPr marL="228600" lvl="1" indent="0">
              <a:buNone/>
            </a:pPr>
            <a:r>
              <a:rPr lang="en-US">
                <a:solidFill>
                  <a:srgbClr val="0070C0"/>
                </a:solidFill>
              </a:rPr>
              <a:t>                                      </a:t>
            </a:r>
          </a:p>
        </p:txBody>
      </p:sp>
      <p:sp>
        <p:nvSpPr>
          <p:cNvPr id="7" name="Rectangle 6"/>
          <p:cNvSpPr/>
          <p:nvPr/>
        </p:nvSpPr>
        <p:spPr>
          <a:xfrm>
            <a:off x="7841712" y="6046944"/>
            <a:ext cx="420660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>
                <a:hlinkClick r:id="rId3"/>
              </a:rPr>
              <a:t>Writing XML Help for Functions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6229821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547" y="277060"/>
            <a:ext cx="7556313" cy="1116106"/>
          </a:xfrm>
        </p:spPr>
        <p:txBody>
          <a:bodyPr/>
          <a:lstStyle/>
          <a:p>
            <a:pPr algn="l"/>
            <a:r>
              <a:rPr lang="en-US"/>
              <a:t>Naming XML Help Files for</a:t>
            </a:r>
            <a:br>
              <a:rPr lang="en-US"/>
            </a:br>
            <a:r>
              <a:rPr lang="en-US" sz="3200"/>
              <a:t>	</a:t>
            </a:r>
            <a:r>
              <a:rPr lang="en-US" sz="3200">
                <a:solidFill>
                  <a:schemeClr val="accent5"/>
                </a:solidFill>
              </a:rPr>
              <a:t>Cmdlets, CIM commands, Workflows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95013" y="1948760"/>
            <a:ext cx="8694737" cy="3066586"/>
          </a:xfrm>
        </p:spPr>
        <p:txBody>
          <a:bodyPr/>
          <a:lstStyle/>
          <a:p>
            <a:r>
              <a:rPr lang="en-US">
                <a:solidFill>
                  <a:schemeClr val="accent5"/>
                </a:solidFill>
              </a:rPr>
              <a:t>&lt;SourceFile&gt;</a:t>
            </a:r>
            <a:r>
              <a:rPr lang="en-US"/>
              <a:t>-help.xml (2.0+)</a:t>
            </a:r>
            <a:br>
              <a:rPr lang="en-US"/>
            </a:br>
            <a:r>
              <a:rPr lang="en-US"/>
              <a:t>  </a:t>
            </a:r>
            <a:r>
              <a:rPr lang="en-US" sz="2400">
                <a:solidFill>
                  <a:srgbClr val="C00000"/>
                </a:solidFill>
              </a:rPr>
              <a:t>MSFT_NetQosPolicy.cdxml</a:t>
            </a:r>
            <a:r>
              <a:rPr lang="en-US" sz="2400"/>
              <a:t>-help.xml</a:t>
            </a:r>
          </a:p>
          <a:p>
            <a:pPr marL="457200" lvl="1" indent="0">
              <a:buNone/>
            </a:pPr>
            <a:r>
              <a:rPr lang="en-US">
                <a:solidFill>
                  <a:srgbClr val="C00000"/>
                </a:solidFill>
              </a:rPr>
              <a:t>Microsoft.PowerShell.Archive.dll</a:t>
            </a:r>
            <a:r>
              <a:rPr lang="en-US"/>
              <a:t>-help.xml</a:t>
            </a:r>
          </a:p>
          <a:p>
            <a:pPr marL="457200" lvl="1" indent="0">
              <a:buNone/>
            </a:pPr>
            <a:endParaRPr lang="en-US"/>
          </a:p>
          <a:p>
            <a:pPr marL="228600" lvl="1">
              <a:spcBef>
                <a:spcPts val="1000"/>
              </a:spcBef>
            </a:pPr>
            <a:r>
              <a:rPr lang="en-US" sz="2800">
                <a:solidFill>
                  <a:schemeClr val="accent5"/>
                </a:solidFill>
              </a:rPr>
              <a:t>&lt;ModuleName&gt;</a:t>
            </a:r>
            <a:r>
              <a:rPr lang="en-US" sz="2800"/>
              <a:t>-help.xml (4.0+)</a:t>
            </a:r>
            <a:endParaRPr lang="en-US"/>
          </a:p>
          <a:p>
            <a:pPr marL="457200" lvl="1" indent="0">
              <a:buNone/>
            </a:pPr>
            <a:r>
              <a:rPr lang="en-US">
                <a:solidFill>
                  <a:srgbClr val="C00000"/>
                </a:solidFill>
              </a:rPr>
              <a:t>AssignedAccess</a:t>
            </a:r>
            <a:r>
              <a:rPr lang="en-US"/>
              <a:t>-help.xml</a:t>
            </a:r>
          </a:p>
          <a:p>
            <a:pPr marL="457200" lvl="1" indent="0">
              <a:buNone/>
            </a:pPr>
            <a:r>
              <a:rPr lang="en-US">
                <a:solidFill>
                  <a:srgbClr val="C00000"/>
                </a:solidFill>
              </a:rPr>
              <a:t>Microsoft.PowerShell.ODataUtils</a:t>
            </a:r>
            <a:r>
              <a:rPr lang="en-US"/>
              <a:t>-help.xml</a:t>
            </a:r>
          </a:p>
          <a:p>
            <a:pPr marL="457200" lvl="1" indent="0">
              <a:buNone/>
            </a:pPr>
            <a:endParaRPr lang="en-US"/>
          </a:p>
          <a:p>
            <a:pPr marL="457200" lvl="1" indent="0">
              <a:buNone/>
            </a:pPr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8364226" y="6072974"/>
            <a:ext cx="353975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>
                <a:hlinkClick r:id="rId2"/>
              </a:rPr>
              <a:t>Writing XML Help for Functions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28091467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57130"/>
            <a:ext cx="11568418" cy="1325563"/>
          </a:xfrm>
        </p:spPr>
        <p:txBody>
          <a:bodyPr/>
          <a:lstStyle/>
          <a:p>
            <a:pPr algn="l"/>
            <a:r>
              <a:rPr lang="en-US"/>
              <a:t>Naming XML Help Files for 	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75321" y="1382693"/>
            <a:ext cx="8694737" cy="4427190"/>
          </a:xfrm>
        </p:spPr>
        <p:txBody>
          <a:bodyPr/>
          <a:lstStyle/>
          <a:p>
            <a:r>
              <a:rPr lang="en-US" b="1"/>
              <a:t>PowerShell 3.0+</a:t>
            </a:r>
            <a:br>
              <a:rPr lang="en-US" b="1"/>
            </a:br>
            <a:r>
              <a:rPr lang="en-US" sz="2400"/>
              <a:t>No filename requirements. </a:t>
            </a:r>
            <a:br>
              <a:rPr lang="en-US" sz="2400"/>
            </a:br>
            <a:r>
              <a:rPr lang="en-US" sz="2400"/>
              <a:t>Requires # .ExternalHelp comment keyword</a:t>
            </a:r>
            <a:r>
              <a:rPr lang="en-US" sz="2400">
                <a:solidFill>
                  <a:srgbClr val="FF0000"/>
                </a:solidFill>
              </a:rPr>
              <a:t>*</a:t>
            </a:r>
          </a:p>
          <a:p>
            <a:pPr marL="0" indent="0">
              <a:buNone/>
            </a:pPr>
            <a:r>
              <a:rPr lang="en-US" sz="2000">
                <a:latin typeface="Consolas" panose="020B0609020204030204" pitchFamily="49" charset="0"/>
                <a:cs typeface="Courier New" panose="02070309020205020404" pitchFamily="49" charset="0"/>
              </a:rPr>
              <a:t>	# .ExternalHelp MyModule.psm1-help.xml</a:t>
            </a:r>
            <a:br>
              <a:rPr lang="en-US" sz="2000"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lang="en-US" sz="2000">
                <a:latin typeface="Consolas" panose="020B0609020204030204" pitchFamily="49" charset="0"/>
                <a:cs typeface="Courier New" panose="02070309020205020404" pitchFamily="49" charset="0"/>
              </a:rPr>
              <a:t>	# .ExternalHelp wackyTacky.xml</a:t>
            </a:r>
            <a:br>
              <a:rPr lang="en-US" sz="2000"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lang="en-US" sz="2000">
                <a:latin typeface="Consolas" panose="020B0609020204030204" pitchFamily="49" charset="0"/>
                <a:cs typeface="Courier New" panose="02070309020205020404" pitchFamily="49" charset="0"/>
              </a:rPr>
              <a:t>	</a:t>
            </a:r>
            <a:br>
              <a:rPr lang="en-US" sz="2000">
                <a:latin typeface="Consolas" panose="020B0609020204030204" pitchFamily="49" charset="0"/>
              </a:rPr>
            </a:br>
            <a:endParaRPr lang="en-US" sz="2000">
              <a:latin typeface="Consolas" panose="020B0609020204030204" pitchFamily="49" charset="0"/>
            </a:endParaRPr>
          </a:p>
          <a:p>
            <a:r>
              <a:rPr lang="en-US" b="1"/>
              <a:t>PowerShell 4.0 </a:t>
            </a:r>
            <a:r>
              <a:rPr lang="en-US" b="1" i="1"/>
              <a:t>option</a:t>
            </a:r>
            <a:r>
              <a:rPr lang="en-US" b="1"/>
              <a:t> </a:t>
            </a:r>
            <a:endParaRPr lang="en-US" sz="2000"/>
          </a:p>
          <a:p>
            <a:pPr marL="457200" lvl="1" indent="0">
              <a:buNone/>
            </a:pPr>
            <a:r>
              <a:rPr lang="en-US" b="1"/>
              <a:t>&lt;ModuleName&gt;-help.xml</a:t>
            </a:r>
          </a:p>
          <a:p>
            <a:pPr marL="457200" lvl="1" indent="0">
              <a:buNone/>
            </a:pPr>
            <a:r>
              <a:rPr lang="en-US"/>
              <a:t>Does not require #.ExternalHelp comment (ignored)</a:t>
            </a:r>
          </a:p>
          <a:p>
            <a:pPr lvl="2"/>
            <a:r>
              <a:rPr lang="en-US"/>
              <a:t>Manifest modules (4.0)</a:t>
            </a:r>
          </a:p>
          <a:p>
            <a:pPr lvl="2"/>
            <a:r>
              <a:rPr lang="en-US"/>
              <a:t>Script modules (5.0)</a:t>
            </a:r>
          </a:p>
          <a:p>
            <a:pPr marL="457200" lvl="1" indent="0">
              <a:buNone/>
            </a:pPr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8364226" y="6072974"/>
            <a:ext cx="353975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>
                <a:hlinkClick r:id="rId2"/>
              </a:rPr>
              <a:t>Writing XML Help for Functions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6303946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/>
              <a:t>.ExternalHelp keyword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30465" y="1685366"/>
            <a:ext cx="9388547" cy="4144963"/>
          </a:xfrm>
        </p:spPr>
        <p:txBody>
          <a:bodyPr/>
          <a:lstStyle/>
          <a:p>
            <a:pPr lvl="1"/>
            <a:r>
              <a:rPr lang="en-US" sz="2800"/>
              <a:t>Associates a function with an XML help file</a:t>
            </a:r>
            <a:endParaRPr lang="en-US"/>
          </a:p>
          <a:p>
            <a:pPr marL="685800" lvl="3" indent="0">
              <a:buNone/>
            </a:pPr>
            <a:r>
              <a:rPr lang="en-US">
                <a:latin typeface="Consolas" panose="020B0609020204030204" pitchFamily="49" charset="0"/>
              </a:rPr>
              <a:t># .ExternalHelp &lt;filename&gt;-help.xml</a:t>
            </a:r>
          </a:p>
          <a:p>
            <a:pPr marL="685800" lvl="3" indent="0">
              <a:buNone/>
            </a:pPr>
            <a:r>
              <a:rPr lang="en-US">
                <a:latin typeface="Consolas" panose="020B0609020204030204" pitchFamily="49" charset="0"/>
              </a:rPr>
              <a:t>function MyFunction {}</a:t>
            </a:r>
            <a:br>
              <a:rPr lang="en-US">
                <a:latin typeface="Consolas" panose="020B0609020204030204" pitchFamily="49" charset="0"/>
              </a:rPr>
            </a:br>
            <a:endParaRPr lang="en-US">
              <a:latin typeface="Consolas" panose="020B0609020204030204" pitchFamily="49" charset="0"/>
            </a:endParaRPr>
          </a:p>
          <a:p>
            <a:pPr lvl="1"/>
            <a:r>
              <a:rPr lang="en-US"/>
              <a:t>3.0:  Required for functions</a:t>
            </a:r>
          </a:p>
          <a:p>
            <a:pPr lvl="1"/>
            <a:r>
              <a:rPr lang="en-US"/>
              <a:t>4.0:  Required only for SourceFile-named XML help files in script 		     modules</a:t>
            </a:r>
          </a:p>
          <a:p>
            <a:pPr marL="457200" lvl="1" indent="0">
              <a:buNone/>
            </a:pP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8364226" y="6072974"/>
            <a:ext cx="353975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>
                <a:hlinkClick r:id="rId2"/>
              </a:rPr>
              <a:t>Writing XML Help for Functions</a:t>
            </a:r>
            <a:endParaRPr lang="en-US" sz="2000"/>
          </a:p>
        </p:txBody>
      </p:sp>
      <p:sp>
        <p:nvSpPr>
          <p:cNvPr id="5" name="TextBox 4"/>
          <p:cNvSpPr txBox="1"/>
          <p:nvPr/>
        </p:nvSpPr>
        <p:spPr>
          <a:xfrm>
            <a:off x="11050309" y="5546307"/>
            <a:ext cx="824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0197092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/>
              <a:t>Where do I put help files?</a:t>
            </a:r>
            <a:br>
              <a:rPr lang="en-US"/>
            </a:br>
            <a:r>
              <a:rPr lang="en-US"/>
              <a:t>	XML, About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44664" y="2169092"/>
            <a:ext cx="8694737" cy="3528324"/>
          </a:xfrm>
        </p:spPr>
        <p:txBody>
          <a:bodyPr/>
          <a:lstStyle/>
          <a:p>
            <a:r>
              <a:rPr lang="en-US"/>
              <a:t>In language-specific subdirectory of a module directory, e.g. en-US</a:t>
            </a:r>
          </a:p>
          <a:p>
            <a:endParaRPr lang="en-US"/>
          </a:p>
          <a:p>
            <a:r>
              <a:rPr lang="en-US"/>
              <a:t>In the root of the module directory</a:t>
            </a:r>
          </a:p>
          <a:p>
            <a:endParaRPr lang="en-US"/>
          </a:p>
          <a:p>
            <a:r>
              <a:rPr lang="en-US"/>
              <a:t>In the subdirectory of the module directory </a:t>
            </a:r>
            <a:br>
              <a:rPr lang="en-US"/>
            </a:br>
            <a:r>
              <a:rPr lang="en-US"/>
              <a:t>(should work...)</a:t>
            </a:r>
          </a:p>
        </p:txBody>
      </p:sp>
      <p:sp>
        <p:nvSpPr>
          <p:cNvPr id="7" name="Rectangle 6"/>
          <p:cNvSpPr/>
          <p:nvPr/>
        </p:nvSpPr>
        <p:spPr>
          <a:xfrm>
            <a:off x="8364226" y="6072974"/>
            <a:ext cx="353975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>
                <a:hlinkClick r:id="rId2"/>
              </a:rPr>
              <a:t>Writing XML Help for Functions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14525800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Keep it simple (XML guidelines)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Use source-file naming</a:t>
            </a:r>
          </a:p>
          <a:p>
            <a:r>
              <a:rPr lang="en-US"/>
              <a:t>Use #.ExternalHelp</a:t>
            </a:r>
          </a:p>
          <a:p>
            <a:r>
              <a:rPr lang="en-US"/>
              <a:t>Place help files in language-specific subdirectory (en-US)</a:t>
            </a:r>
          </a:p>
          <a:p>
            <a:r>
              <a:rPr lang="en-US"/>
              <a:t>Don't mix comment-based/XML help</a:t>
            </a:r>
          </a:p>
          <a:p>
            <a:pPr marL="457200" lvl="1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5750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Test your help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5560" y="1825625"/>
            <a:ext cx="11568418" cy="2660111"/>
          </a:xfrm>
        </p:spPr>
        <p:txBody>
          <a:bodyPr/>
          <a:lstStyle/>
          <a:p>
            <a:r>
              <a:rPr lang="en-US"/>
              <a:t>Use Pester tests: </a:t>
            </a:r>
            <a:r>
              <a:rPr lang="en-US">
                <a:hlinkClick r:id="rId2"/>
              </a:rPr>
              <a:t>Module.Help.Tests.ps1</a:t>
            </a:r>
            <a:endParaRPr lang="en-US"/>
          </a:p>
          <a:p>
            <a:r>
              <a:rPr lang="en-US"/>
              <a:t>Test manually</a:t>
            </a:r>
          </a:p>
          <a:p>
            <a:r>
              <a:rPr lang="en-US"/>
              <a:t>Get a friend to test your help</a:t>
            </a:r>
          </a:p>
          <a:p>
            <a:pPr mar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5341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536" y="1550555"/>
            <a:ext cx="7556313" cy="1116106"/>
          </a:xfrm>
        </p:spPr>
        <p:txBody>
          <a:bodyPr>
            <a:normAutofit/>
          </a:bodyPr>
          <a:lstStyle/>
          <a:p>
            <a:pPr algn="l"/>
            <a:r>
              <a:rPr lang="en-US" sz="4800"/>
              <a:t>It's all about the content!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146565" y="5838888"/>
            <a:ext cx="48433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bg1"/>
                </a:solidFill>
                <a:hlinkClick r:id="rId2"/>
              </a:rPr>
              <a:t>PowerShell Help Deep Dive (GitHub)</a:t>
            </a:r>
            <a:endParaRPr lang="en-US" sz="24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69610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361" y="241425"/>
            <a:ext cx="7556313" cy="1116106"/>
          </a:xfrm>
        </p:spPr>
        <p:txBody>
          <a:bodyPr anchor="t">
            <a:normAutofit/>
          </a:bodyPr>
          <a:lstStyle/>
          <a:p>
            <a:pPr algn="l"/>
            <a:r>
              <a:rPr lang="en-US"/>
              <a:t>Code comments v. help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72331" y="1274404"/>
            <a:ext cx="8838931" cy="4427190"/>
          </a:xfrm>
        </p:spPr>
        <p:txBody>
          <a:bodyPr/>
          <a:lstStyle/>
          <a:p>
            <a:pPr marL="0" indent="0">
              <a:buNone/>
            </a:pPr>
            <a:r>
              <a:rPr lang="en-US" i="1"/>
              <a:t>"I have code comments. Isn't that enough?"</a:t>
            </a:r>
          </a:p>
          <a:p>
            <a:pPr marL="0" indent="0">
              <a:buNone/>
            </a:pPr>
            <a:r>
              <a:rPr lang="en-US" i="1"/>
              <a:t>"I'll just put my code comments in comment-based help."</a:t>
            </a:r>
          </a:p>
          <a:p>
            <a:pPr marL="0" indent="0">
              <a:buNone/>
            </a:pPr>
            <a:endParaRPr lang="en-US" i="1"/>
          </a:p>
          <a:p>
            <a:pPr marL="0" indent="0">
              <a:buNone/>
            </a:pPr>
            <a:endParaRPr lang="en-US" i="1"/>
          </a:p>
          <a:p>
            <a:pPr marL="0" indent="0">
              <a:buNone/>
            </a:pPr>
            <a:r>
              <a:rPr lang="en-US"/>
              <a:t>What's different? They're opposites!</a:t>
            </a:r>
          </a:p>
          <a:p>
            <a:pPr lvl="1"/>
            <a:r>
              <a:rPr lang="en-US" sz="2800"/>
              <a:t>Audience</a:t>
            </a:r>
          </a:p>
          <a:p>
            <a:pPr lvl="1"/>
            <a:r>
              <a:rPr lang="en-US" sz="2800"/>
              <a:t>Perspective</a:t>
            </a:r>
          </a:p>
          <a:p>
            <a:pPr lvl="1"/>
            <a:r>
              <a:rPr lang="en-US" sz="2800"/>
              <a:t>Subject</a:t>
            </a:r>
          </a:p>
        </p:txBody>
      </p:sp>
    </p:spTree>
    <p:extLst>
      <p:ext uri="{BB962C8B-B14F-4D97-AF65-F5344CB8AC3E}">
        <p14:creationId xmlns:p14="http://schemas.microsoft.com/office/powerpoint/2010/main" val="41923659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pPr algn="l"/>
            <a:r>
              <a:rPr lang="en-US"/>
              <a:t>Easy (help) writing rules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49613" y="1329688"/>
            <a:ext cx="8984831" cy="4597154"/>
          </a:xfrm>
        </p:spPr>
        <p:txBody>
          <a:bodyPr>
            <a:normAutofit/>
          </a:bodyPr>
          <a:lstStyle/>
          <a:p>
            <a:r>
              <a:rPr lang="en-US" sz="2400" b="1"/>
              <a:t>Use clear, simple language</a:t>
            </a:r>
          </a:p>
          <a:p>
            <a:pPr lvl="1"/>
            <a:r>
              <a:rPr lang="en-US"/>
              <a:t>Get, not "retrieve"</a:t>
            </a:r>
          </a:p>
          <a:p>
            <a:pPr lvl="1"/>
            <a:r>
              <a:rPr lang="en-US"/>
              <a:t>Use, not "utilize"</a:t>
            </a:r>
          </a:p>
          <a:p>
            <a:pPr lvl="1"/>
            <a:r>
              <a:rPr lang="en-US"/>
              <a:t>Change, not "modify"</a:t>
            </a:r>
          </a:p>
          <a:p>
            <a:pPr lvl="1"/>
            <a:r>
              <a:rPr lang="en-US"/>
              <a:t>Be careful with "remove" -- is this permanent? Delete?</a:t>
            </a:r>
          </a:p>
          <a:p>
            <a:pPr marL="228600" lvl="1" indent="0">
              <a:buNone/>
            </a:pPr>
            <a:endParaRPr lang="en-US"/>
          </a:p>
          <a:p>
            <a:r>
              <a:rPr lang="en-US" sz="2400" b="1"/>
              <a:t>Use active voice</a:t>
            </a:r>
          </a:p>
          <a:p>
            <a:pPr lvl="1"/>
            <a:r>
              <a:rPr lang="en-US"/>
              <a:t>Passive:   When the credentials are set ...</a:t>
            </a:r>
          </a:p>
          <a:p>
            <a:pPr lvl="1"/>
            <a:r>
              <a:rPr lang="en-US"/>
              <a:t>Active:	 You must enter the credentials ...</a:t>
            </a:r>
            <a:br>
              <a:rPr lang="en-US"/>
            </a:br>
            <a:r>
              <a:rPr lang="en-US"/>
              <a:t>		 To enter credentials, &lt;do this&gt;.</a:t>
            </a:r>
          </a:p>
        </p:txBody>
      </p:sp>
    </p:spTree>
    <p:extLst>
      <p:ext uri="{BB962C8B-B14F-4D97-AF65-F5344CB8AC3E}">
        <p14:creationId xmlns:p14="http://schemas.microsoft.com/office/powerpoint/2010/main" val="35959998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Slides &amp; Code for All Talks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hlinkClick r:id="rId2"/>
              </a:rPr>
              <a:t>https://github.com/juneb</a:t>
            </a:r>
            <a:endParaRPr lang="en-US"/>
          </a:p>
          <a:p>
            <a:r>
              <a:rPr lang="en-US">
                <a:hlinkClick r:id="rId3"/>
              </a:rPr>
              <a:t>https://github.com/juneb/PowerShellHelpDeepDive</a:t>
            </a:r>
            <a:endParaRPr lang="en-US"/>
          </a:p>
          <a:p>
            <a:pPr mar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0331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/>
              <a:t>Easy (help) writing rules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8513" y="2154733"/>
            <a:ext cx="10330552" cy="3443056"/>
          </a:xfrm>
        </p:spPr>
        <p:txBody>
          <a:bodyPr>
            <a:normAutofit/>
          </a:bodyPr>
          <a:lstStyle/>
          <a:p>
            <a:r>
              <a:rPr lang="en-US" sz="3200"/>
              <a:t>Give instructions in the order that the user needs them.</a:t>
            </a:r>
          </a:p>
          <a:p>
            <a:pPr marL="0" indent="0">
              <a:buNone/>
            </a:pPr>
            <a:endParaRPr lang="en-US" sz="3200"/>
          </a:p>
          <a:p>
            <a:pPr lvl="1"/>
            <a:r>
              <a:rPr lang="en-US" sz="3200"/>
              <a:t>Click </a:t>
            </a:r>
            <a:r>
              <a:rPr lang="en-US" sz="3200" b="1"/>
              <a:t>Run</a:t>
            </a:r>
            <a:r>
              <a:rPr lang="en-US" sz="3200"/>
              <a:t> in the </a:t>
            </a:r>
            <a:r>
              <a:rPr lang="en-US" sz="3200" b="1"/>
              <a:t>Action</a:t>
            </a:r>
            <a:r>
              <a:rPr lang="en-US" sz="3200"/>
              <a:t> group of the </a:t>
            </a:r>
            <a:r>
              <a:rPr lang="en-US" sz="3200" b="1"/>
              <a:t>Tools</a:t>
            </a:r>
            <a:r>
              <a:rPr lang="en-US" sz="3200"/>
              <a:t> tab.</a:t>
            </a:r>
          </a:p>
          <a:p>
            <a:pPr lvl="1"/>
            <a:r>
              <a:rPr lang="en-US" sz="3200"/>
              <a:t>Click the </a:t>
            </a:r>
            <a:r>
              <a:rPr lang="en-US" sz="3200" b="1"/>
              <a:t>Tools</a:t>
            </a:r>
            <a:r>
              <a:rPr lang="en-US" sz="3200"/>
              <a:t> tab and, in the </a:t>
            </a:r>
            <a:r>
              <a:rPr lang="en-US" sz="3200" b="1"/>
              <a:t>Action</a:t>
            </a:r>
            <a:r>
              <a:rPr lang="en-US" sz="3200"/>
              <a:t> group, click </a:t>
            </a:r>
            <a:r>
              <a:rPr lang="en-US" sz="3200" b="1"/>
              <a:t>Run</a:t>
            </a:r>
            <a:r>
              <a:rPr lang="en-US" sz="320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610400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/>
              <a:t>Easy (help) writing rules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5560" y="1863216"/>
            <a:ext cx="11982961" cy="3514078"/>
          </a:xfrm>
        </p:spPr>
        <p:txBody>
          <a:bodyPr/>
          <a:lstStyle/>
          <a:p>
            <a:r>
              <a:rPr lang="en-US"/>
              <a:t>Goal first, then instructions:  </a:t>
            </a:r>
            <a:br>
              <a:rPr lang="en-US"/>
            </a:br>
            <a:r>
              <a:rPr lang="en-US"/>
              <a:t>(Start with "To")</a:t>
            </a:r>
            <a:br>
              <a:rPr lang="en-US"/>
            </a:br>
            <a:endParaRPr lang="en-US"/>
          </a:p>
          <a:p>
            <a:pPr lvl="1"/>
            <a:r>
              <a:rPr lang="en-US"/>
              <a:t>Use the Format parameter to format the date.</a:t>
            </a:r>
          </a:p>
          <a:p>
            <a:pPr lvl="1"/>
            <a:r>
              <a:rPr lang="en-US"/>
              <a:t>To format the date, use the Format parameter.</a:t>
            </a:r>
          </a:p>
          <a:p>
            <a:pPr lvl="1"/>
            <a:endParaRPr lang="en-US"/>
          </a:p>
          <a:p>
            <a:pPr lvl="1"/>
            <a:r>
              <a:rPr lang="en-US"/>
              <a:t>Using the Credential parameter will help you to avoid Access Denied errors.</a:t>
            </a:r>
          </a:p>
          <a:p>
            <a:pPr lvl="1"/>
            <a:r>
              <a:rPr lang="en-US"/>
              <a:t>To avoid Access Denied errors, use the Credential parameter.</a:t>
            </a:r>
          </a:p>
          <a:p>
            <a:endParaRPr lang="en-US"/>
          </a:p>
          <a:p>
            <a:endParaRPr lang="en-US"/>
          </a:p>
          <a:p>
            <a:pPr mar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1110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1568418" cy="1325563"/>
          </a:xfrm>
        </p:spPr>
        <p:txBody>
          <a:bodyPr/>
          <a:lstStyle/>
          <a:p>
            <a:pPr algn="l"/>
            <a:r>
              <a:rPr lang="en-US"/>
              <a:t>Define technical terms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9854" y="1219141"/>
            <a:ext cx="9364879" cy="4793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3746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/>
              <a:t>Reuse content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44332" y="1690688"/>
            <a:ext cx="8694737" cy="3669000"/>
          </a:xfrm>
        </p:spPr>
        <p:txBody>
          <a:bodyPr/>
          <a:lstStyle/>
          <a:p>
            <a:r>
              <a:rPr lang="en-US"/>
              <a:t>You don't have to be original. Reusing is efficient.</a:t>
            </a:r>
          </a:p>
          <a:p>
            <a:endParaRPr lang="en-US"/>
          </a:p>
          <a:p>
            <a:r>
              <a:rPr lang="en-US"/>
              <a:t>Reuse parameter descriptions!</a:t>
            </a:r>
          </a:p>
          <a:p>
            <a:pPr marL="0" indent="0">
              <a:buNone/>
            </a:pPr>
            <a:endParaRPr lang="en-US"/>
          </a:p>
          <a:p>
            <a:r>
              <a:rPr lang="en-US"/>
              <a:t>Use great help as a template</a:t>
            </a:r>
          </a:p>
        </p:txBody>
      </p:sp>
    </p:spTree>
    <p:extLst>
      <p:ext uri="{BB962C8B-B14F-4D97-AF65-F5344CB8AC3E}">
        <p14:creationId xmlns:p14="http://schemas.microsoft.com/office/powerpoint/2010/main" val="15106779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/>
              <a:t>Write, use, and share checklists</a:t>
            </a:r>
            <a:br>
              <a:rPr lang="en-US">
                <a:latin typeface="Ubuntu Mono" panose="020B0509030602030204" pitchFamily="49" charset="0"/>
              </a:rPr>
            </a:br>
            <a:endParaRPr lang="en-US">
              <a:latin typeface="Ubuntu Mono" panose="020B05090306020302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5030" y="1690688"/>
            <a:ext cx="10110736" cy="2110934"/>
          </a:xfrm>
        </p:spPr>
        <p:txBody>
          <a:bodyPr>
            <a:normAutofit/>
          </a:bodyPr>
          <a:lstStyle/>
          <a:p>
            <a:r>
              <a:rPr lang="en-US" sz="3200">
                <a:hlinkClick r:id="rId2"/>
              </a:rPr>
              <a:t>Checklists for Authoring PowerShell Help</a:t>
            </a:r>
            <a:r>
              <a:rPr lang="en-US" sz="3200"/>
              <a:t> on GitHub</a:t>
            </a:r>
          </a:p>
          <a:p>
            <a:pPr marL="0" indent="0">
              <a:buNone/>
            </a:pPr>
            <a:r>
              <a:rPr lang="en-US" sz="3200"/>
              <a:t>	http://github.com/juneb/PowerShellHelpDeepDive</a:t>
            </a:r>
          </a:p>
        </p:txBody>
      </p:sp>
    </p:spTree>
    <p:extLst>
      <p:ext uri="{BB962C8B-B14F-4D97-AF65-F5344CB8AC3E}">
        <p14:creationId xmlns:p14="http://schemas.microsoft.com/office/powerpoint/2010/main" val="20829762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9938" y="138024"/>
            <a:ext cx="10589345" cy="2449901"/>
          </a:xfrm>
        </p:spPr>
        <p:txBody>
          <a:bodyPr/>
          <a:lstStyle/>
          <a:p>
            <a:pPr algn="l"/>
            <a:r>
              <a:rPr lang="en-US"/>
              <a:t>Synopsis Checklist  </a:t>
            </a:r>
            <a:br>
              <a:rPr lang="en-US"/>
            </a:br>
            <a:r>
              <a:rPr lang="en-US"/>
              <a:t>    </a:t>
            </a:r>
            <a:r>
              <a:rPr lang="en-US" i="1"/>
              <a:t>"Elevator speech"</a:t>
            </a:r>
            <a:br>
              <a:rPr lang="en-US" i="1"/>
            </a:br>
            <a:br>
              <a:rPr lang="en-US" i="1"/>
            </a:br>
            <a:r>
              <a:rPr lang="en-US" sz="3200"/>
              <a:t>Will this cmdlet solve my problem?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27241" y="2622431"/>
            <a:ext cx="8694737" cy="2674018"/>
          </a:xfrm>
        </p:spPr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/>
              <a:t> Identify the technology (What kind of disk?)</a:t>
            </a:r>
            <a:br>
              <a:rPr lang="en-US"/>
            </a:br>
            <a:endParaRPr lang="en-US"/>
          </a:p>
          <a:p>
            <a:pPr>
              <a:buFont typeface="Wingdings" panose="05000000000000000000" pitchFamily="2" charset="2"/>
              <a:buChar char="q"/>
            </a:pPr>
            <a:r>
              <a:rPr lang="en-US"/>
              <a:t> Describe the action and outcome</a:t>
            </a:r>
            <a:br>
              <a:rPr lang="en-US"/>
            </a:br>
            <a:endParaRPr lang="en-US"/>
          </a:p>
          <a:p>
            <a:pPr>
              <a:buFont typeface="Wingdings" panose="05000000000000000000" pitchFamily="2" charset="2"/>
              <a:buChar char="q"/>
            </a:pPr>
            <a:r>
              <a:rPr lang="en-US"/>
              <a:t> Generic v. specific  </a:t>
            </a:r>
            <a:br>
              <a:rPr lang="en-US"/>
            </a:br>
            <a:r>
              <a:rPr lang="en-US"/>
              <a:t>  (Removes all events from the session.)</a:t>
            </a:r>
          </a:p>
          <a:p>
            <a:pPr marL="0" indent="0">
              <a:buNone/>
            </a:pPr>
            <a:endParaRPr lang="en-US">
              <a:solidFill>
                <a:schemeClr val="accent6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767006" y="6218729"/>
            <a:ext cx="454002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>
                <a:hlinkClick r:id="rId2"/>
              </a:rPr>
              <a:t>Checklists for Authoring PowerShell Help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378752144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7823" y="227102"/>
            <a:ext cx="11568418" cy="1325563"/>
          </a:xfrm>
        </p:spPr>
        <p:txBody>
          <a:bodyPr/>
          <a:lstStyle/>
          <a:p>
            <a:pPr algn="l"/>
            <a:r>
              <a:rPr lang="en-US"/>
              <a:t>Use Synopsis Checklist:    Invoke-Pester  (3.4.3)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89389" y="1552665"/>
            <a:ext cx="9348905" cy="4812199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/>
              <a:t>Identify the technology (What kind of disk?)</a:t>
            </a:r>
            <a:br>
              <a:rPr lang="en-US" sz="2400"/>
            </a:br>
            <a:r>
              <a:rPr lang="en-US" sz="2400"/>
              <a:t> </a:t>
            </a:r>
            <a:r>
              <a:rPr lang="en-US" sz="2400">
                <a:solidFill>
                  <a:srgbClr val="C00000"/>
                </a:solidFill>
              </a:rPr>
              <a:t>Testing PowerShell code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/>
              <a:t>Be specific about the action and outcome. </a:t>
            </a:r>
            <a:br>
              <a:rPr lang="en-US" sz="2400"/>
            </a:br>
            <a:r>
              <a:rPr lang="en-US" sz="2400"/>
              <a:t> </a:t>
            </a:r>
            <a:r>
              <a:rPr lang="en-US" sz="2400">
                <a:solidFill>
                  <a:srgbClr val="C00000"/>
                </a:solidFill>
              </a:rPr>
              <a:t>Runs *.Tests.ps1 files recursively. Others ps1 when specified.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/>
              <a:t>If it's generic, say so.  </a:t>
            </a:r>
          </a:p>
          <a:p>
            <a:pPr marL="400050" lvl="1" indent="0">
              <a:buNone/>
            </a:pPr>
            <a:r>
              <a:rPr lang="en-US">
                <a:solidFill>
                  <a:srgbClr val="C00000"/>
                </a:solidFill>
                <a:cs typeface="+mn-cs"/>
              </a:rPr>
              <a:t>All by default; parameters filter the tests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400"/>
          </a:p>
          <a:p>
            <a:pPr marL="0" indent="0">
              <a:buNone/>
            </a:pPr>
            <a:r>
              <a:rPr lang="en-US" sz="2400"/>
              <a:t>Result:   </a:t>
            </a:r>
          </a:p>
          <a:p>
            <a:pPr marL="0" indent="0">
              <a:buNone/>
            </a:pPr>
            <a:r>
              <a:rPr lang="en-US" sz="2400">
                <a:solidFill>
                  <a:srgbClr val="C00000"/>
                </a:solidFill>
              </a:rPr>
              <a:t>Runs all or selected Pester tests (*.Tests.ps1) in a directory and its subdirectories.</a:t>
            </a:r>
          </a:p>
          <a:p>
            <a:pPr mar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3377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644" y="431321"/>
            <a:ext cx="11353511" cy="1897812"/>
          </a:xfrm>
        </p:spPr>
        <p:txBody>
          <a:bodyPr anchor="t"/>
          <a:lstStyle/>
          <a:p>
            <a:r>
              <a:rPr lang="en-US" sz="4000"/>
              <a:t>About Help</a:t>
            </a:r>
            <a:br>
              <a:rPr lang="en-US" sz="3200"/>
            </a:br>
            <a:br>
              <a:rPr lang="en-US" sz="3200"/>
            </a:br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535502" y="2070340"/>
            <a:ext cx="6647974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i="1"/>
              <a:t>"Without it, your module is </a:t>
            </a:r>
            <a:br>
              <a:rPr lang="en-US" sz="4400" i="1"/>
            </a:br>
            <a:r>
              <a:rPr lang="en-US" sz="4400" i="1"/>
              <a:t>a confusing collection of 	</a:t>
            </a:r>
            <a:br>
              <a:rPr lang="en-US" sz="4400" i="1"/>
            </a:br>
            <a:r>
              <a:rPr lang="en-US" sz="4400" i="1"/>
              <a:t>unrelated commands."</a:t>
            </a:r>
            <a:endParaRPr lang="en-US" sz="4400"/>
          </a:p>
        </p:txBody>
      </p:sp>
    </p:spTree>
    <p:extLst>
      <p:ext uri="{BB962C8B-B14F-4D97-AF65-F5344CB8AC3E}">
        <p14:creationId xmlns:p14="http://schemas.microsoft.com/office/powerpoint/2010/main" val="25244332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5560" y="365125"/>
            <a:ext cx="11568418" cy="601033"/>
          </a:xfrm>
        </p:spPr>
        <p:txBody>
          <a:bodyPr/>
          <a:lstStyle/>
          <a:p>
            <a:pPr algn="l"/>
            <a:r>
              <a:rPr lang="en-US"/>
              <a:t>Where do I start?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9585" y="1082964"/>
            <a:ext cx="7022379" cy="5089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86160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154" y="1242421"/>
            <a:ext cx="7556313" cy="1879280"/>
          </a:xfrm>
        </p:spPr>
        <p:txBody>
          <a:bodyPr/>
          <a:lstStyle/>
          <a:p>
            <a:pPr algn="l"/>
            <a:br>
              <a:rPr lang="en-US" sz="3200">
                <a:latin typeface="Ubuntu Mono" panose="020B0509030602030204" pitchFamily="49" charset="0"/>
              </a:rPr>
            </a:br>
            <a:br>
              <a:rPr lang="en-US" sz="3200">
                <a:latin typeface="Ubuntu Mono" panose="020B0509030602030204" pitchFamily="49" charset="0"/>
              </a:rPr>
            </a:br>
            <a:r>
              <a:rPr lang="en-US">
                <a:latin typeface="+mn-lt"/>
              </a:rPr>
              <a:t>	</a:t>
            </a:r>
            <a:r>
              <a:rPr lang="en-US">
                <a:solidFill>
                  <a:srgbClr val="C00000"/>
                </a:solidFill>
                <a:latin typeface="+mn-lt"/>
              </a:rPr>
              <a:t>about_</a:t>
            </a:r>
            <a:r>
              <a:rPr lang="en-US">
                <a:latin typeface="+mn-lt"/>
              </a:rPr>
              <a:t>&lt;Topic&gt;</a:t>
            </a:r>
            <a:r>
              <a:rPr lang="en-US">
                <a:solidFill>
                  <a:srgbClr val="C00000"/>
                </a:solidFill>
                <a:latin typeface="+mn-lt"/>
              </a:rPr>
              <a:t>.help.txt</a:t>
            </a:r>
            <a:br>
              <a:rPr lang="en-US" sz="3200">
                <a:latin typeface="Ubuntu Mono" panose="020B0509030602030204" pitchFamily="49" charset="0"/>
              </a:rPr>
            </a:br>
            <a:br>
              <a:rPr lang="en-US" sz="3200">
                <a:latin typeface="Ubuntu Mono" panose="020B0509030602030204" pitchFamily="49" charset="0"/>
              </a:rPr>
            </a:br>
            <a:br>
              <a:rPr lang="en-US" sz="3200">
                <a:latin typeface="Ubuntu Mono" panose="020B0509030602030204" pitchFamily="49" charset="0"/>
              </a:rPr>
            </a:br>
            <a:br>
              <a:rPr lang="en-US" sz="3200">
                <a:latin typeface="Ubuntu Mono" panose="020B0509030602030204" pitchFamily="49" charset="0"/>
              </a:rPr>
            </a:br>
            <a:endParaRPr lang="en-US" sz="3200">
              <a:latin typeface="Ubuntu Mono" panose="020B0509030602030204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47675" y="3121701"/>
            <a:ext cx="1021490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/>
              <a:t>Module directory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/>
              <a:t>In a language-specific subdirectory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38355" y="379562"/>
            <a:ext cx="551785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latin typeface="+mj-lt"/>
              </a:rPr>
              <a:t>About Help Mechanics</a:t>
            </a:r>
          </a:p>
        </p:txBody>
      </p:sp>
    </p:spTree>
    <p:extLst>
      <p:ext uri="{BB962C8B-B14F-4D97-AF65-F5344CB8AC3E}">
        <p14:creationId xmlns:p14="http://schemas.microsoft.com/office/powerpoint/2010/main" val="7661000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5560" y="1428810"/>
            <a:ext cx="10989578" cy="3652386"/>
          </a:xfrm>
        </p:spPr>
        <p:txBody>
          <a:bodyPr>
            <a:noAutofit/>
          </a:bodyPr>
          <a:lstStyle/>
          <a:p>
            <a:r>
              <a:rPr lang="de-DE" sz="2400"/>
              <a:t>Why write help -- for modules? </a:t>
            </a:r>
          </a:p>
          <a:p>
            <a:pPr marL="457200" lvl="1" indent="0">
              <a:buNone/>
            </a:pPr>
            <a:endParaRPr lang="de-DE"/>
          </a:p>
          <a:p>
            <a:r>
              <a:rPr lang="de-DE" sz="2400"/>
              <a:t>Rules &amp; Syntax</a:t>
            </a:r>
          </a:p>
          <a:p>
            <a:pPr lvl="1"/>
            <a:r>
              <a:rPr lang="de-DE"/>
              <a:t>Comment-based help v. XML help</a:t>
            </a:r>
          </a:p>
          <a:p>
            <a:pPr marL="457200" lvl="1" indent="0">
              <a:buNone/>
            </a:pPr>
            <a:endParaRPr lang="de-DE"/>
          </a:p>
          <a:p>
            <a:r>
              <a:rPr lang="de-DE" sz="2400"/>
              <a:t>Improve the content</a:t>
            </a:r>
          </a:p>
          <a:p>
            <a:pPr lvl="1"/>
            <a:r>
              <a:rPr lang="de-DE"/>
              <a:t>Write great cmdlet help - Use checklists</a:t>
            </a:r>
          </a:p>
          <a:p>
            <a:pPr lvl="1"/>
            <a:r>
              <a:rPr lang="de-DE"/>
              <a:t>Writing great About Help</a:t>
            </a:r>
          </a:p>
          <a:p>
            <a:pPr lvl="1"/>
            <a:r>
              <a:rPr lang="de-DE"/>
              <a:t>Re-purposing Github wiki</a:t>
            </a:r>
          </a:p>
        </p:txBody>
      </p:sp>
    </p:spTree>
    <p:extLst>
      <p:ext uri="{BB962C8B-B14F-4D97-AF65-F5344CB8AC3E}">
        <p14:creationId xmlns:p14="http://schemas.microsoft.com/office/powerpoint/2010/main" val="112002030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410977" cy="1116106"/>
          </a:xfrm>
        </p:spPr>
        <p:txBody>
          <a:bodyPr/>
          <a:lstStyle/>
          <a:p>
            <a:pPr algn="l"/>
            <a:r>
              <a:rPr lang="en-US"/>
              <a:t>about_Topic Template :  1000-1500 words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735015" y="6155900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bg1"/>
                </a:solidFill>
                <a:latin typeface="Ubuntu Mono" panose="020B0509030602030204" pitchFamily="49" charset="0"/>
              </a:rPr>
              <a:t>* UTF-8 encoding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511233" y="6297646"/>
            <a:ext cx="45555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hlinkClick r:id="rId3"/>
              </a:rPr>
              <a:t>about_Topic_Template.help.txt on GitHub</a:t>
            </a:r>
            <a:endParaRPr lang="en-US" sz="200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9432" y="1116106"/>
            <a:ext cx="6286500" cy="558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41904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1980" y="1230171"/>
            <a:ext cx="9634063" cy="442875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52768" y="120770"/>
            <a:ext cx="559319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latin typeface="+mj-lt"/>
              </a:rPr>
              <a:t>Why use the template?</a:t>
            </a:r>
          </a:p>
        </p:txBody>
      </p:sp>
    </p:spTree>
    <p:extLst>
      <p:ext uri="{BB962C8B-B14F-4D97-AF65-F5344CB8AC3E}">
        <p14:creationId xmlns:p14="http://schemas.microsoft.com/office/powerpoint/2010/main" val="366553372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52768" y="120770"/>
            <a:ext cx="559319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latin typeface="+mj-lt"/>
              </a:rPr>
              <a:t>Why use the template?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167" y="1188718"/>
            <a:ext cx="8526065" cy="4582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97961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015585" y="437848"/>
            <a:ext cx="4684845" cy="54626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288016" y="1210256"/>
            <a:ext cx="54307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>
                <a:latin typeface="+mj-lt"/>
              </a:rPr>
              <a:t>Maybe I'll fold laundry instead.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336453" y="563925"/>
            <a:ext cx="23374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Consolas" panose="020B0609020204030204" pitchFamily="49" charset="0"/>
              </a:rPr>
              <a:t>TOPIC</a:t>
            </a:r>
          </a:p>
          <a:p>
            <a:r>
              <a:rPr lang="en-US">
                <a:latin typeface="Consolas" panose="020B0609020204030204" pitchFamily="49" charset="0"/>
              </a:rPr>
              <a:t>    about_Module|</a:t>
            </a:r>
          </a:p>
        </p:txBody>
      </p:sp>
    </p:spTree>
    <p:extLst>
      <p:ext uri="{BB962C8B-B14F-4D97-AF65-F5344CB8AC3E}">
        <p14:creationId xmlns:p14="http://schemas.microsoft.com/office/powerpoint/2010/main" val="158972789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7823" y="192596"/>
            <a:ext cx="11568418" cy="1325563"/>
          </a:xfrm>
        </p:spPr>
        <p:txBody>
          <a:bodyPr anchor="t"/>
          <a:lstStyle/>
          <a:p>
            <a:pPr algn="l"/>
            <a:r>
              <a:rPr lang="en-US"/>
              <a:t>About Help Checklist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37298" y="1046515"/>
            <a:ext cx="8694737" cy="442719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i="1"/>
              <a:t>	"It tells the story of your module." -- Chrissy LeMaire</a:t>
            </a:r>
          </a:p>
          <a:p>
            <a:pPr>
              <a:buFont typeface="Arial" panose="020B0604020202020204" pitchFamily="34" charset="0"/>
              <a:buChar char="•"/>
            </a:pPr>
            <a:endParaRPr lang="en-US" b="1"/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/>
              <a:t>What problem does the module solve?</a:t>
            </a:r>
            <a:br>
              <a:rPr lang="en-US" sz="2400" b="1"/>
            </a:br>
            <a:endParaRPr lang="en-US" sz="2400" b="1"/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/>
              <a:t>How do I use the cmdlets together to solve it?</a:t>
            </a:r>
            <a:br>
              <a:rPr lang="en-US" sz="2400" b="1"/>
            </a:br>
            <a:endParaRPr lang="en-US" sz="2400" b="1"/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/>
              <a:t>Meta-cmdlet help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200"/>
              <a:t>In what order do I use the commands?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200"/>
              <a:t>Is one a prerequisite?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200"/>
              <a:t>Is one designed to pipe to another?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200"/>
              <a:t>Examples+++</a:t>
            </a:r>
          </a:p>
        </p:txBody>
      </p:sp>
    </p:spTree>
    <p:extLst>
      <p:ext uri="{BB962C8B-B14F-4D97-AF65-F5344CB8AC3E}">
        <p14:creationId xmlns:p14="http://schemas.microsoft.com/office/powerpoint/2010/main" val="17482653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0669" y="225302"/>
            <a:ext cx="7556313" cy="1116106"/>
          </a:xfrm>
        </p:spPr>
        <p:txBody>
          <a:bodyPr/>
          <a:lstStyle/>
          <a:p>
            <a:pPr algn="l"/>
            <a:r>
              <a:rPr lang="en-US"/>
              <a:t>about_Pester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3923" y="1341408"/>
            <a:ext cx="8811330" cy="4509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71411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pPr algn="l"/>
            <a:r>
              <a:rPr lang="en-US"/>
              <a:t>Short Description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44664" y="1451640"/>
            <a:ext cx="8694737" cy="4427190"/>
          </a:xfrm>
        </p:spPr>
        <p:txBody>
          <a:bodyPr/>
          <a:lstStyle/>
          <a:p>
            <a:r>
              <a:rPr lang="en-US"/>
              <a:t>1-2 paragraphs that describe the concept.</a:t>
            </a:r>
            <a:br>
              <a:rPr lang="en-US"/>
            </a:br>
            <a:r>
              <a:rPr lang="en-US"/>
              <a:t> </a:t>
            </a:r>
          </a:p>
          <a:p>
            <a:r>
              <a:rPr lang="en-US"/>
              <a:t>"Will this module solve my problem?" </a:t>
            </a:r>
          </a:p>
          <a:p>
            <a:r>
              <a:rPr lang="en-US"/>
              <a:t>In which domain or technology does it work?</a:t>
            </a:r>
          </a:p>
          <a:p>
            <a:r>
              <a:rPr lang="en-US"/>
              <a:t>System requirements</a:t>
            </a:r>
          </a:p>
          <a:p>
            <a:pPr marL="0" indent="0">
              <a:buNone/>
            </a:pPr>
            <a:endParaRPr lang="en-US"/>
          </a:p>
          <a:p>
            <a:r>
              <a:rPr lang="en-US"/>
              <a:t>If the topic is long, list the subtitles in this section, like a table of contents.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29741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>
                <a:latin typeface="+mn-lt"/>
              </a:rPr>
              <a:t>Short Description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8681" y="1565695"/>
            <a:ext cx="10192368" cy="3765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92199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93964"/>
            <a:ext cx="11568418" cy="1325563"/>
          </a:xfrm>
        </p:spPr>
        <p:txBody>
          <a:bodyPr anchor="t"/>
          <a:lstStyle/>
          <a:p>
            <a:pPr algn="l"/>
            <a:r>
              <a:rPr lang="en-US"/>
              <a:t>Long Description</a:t>
            </a:r>
            <a:br>
              <a:rPr lang="en-US"/>
            </a:br>
            <a:r>
              <a:rPr lang="en-US" sz="3200" b="1"/>
              <a:t>	Start with an 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44664" y="1772529"/>
            <a:ext cx="8694737" cy="3923421"/>
          </a:xfrm>
        </p:spPr>
        <p:txBody>
          <a:bodyPr/>
          <a:lstStyle/>
          <a:p>
            <a:r>
              <a:rPr lang="en-US"/>
              <a:t>Brainstorm your subtopics.</a:t>
            </a:r>
          </a:p>
          <a:p>
            <a:r>
              <a:rPr lang="en-US"/>
              <a:t>Arrange subtopics in an order useful </a:t>
            </a:r>
            <a:r>
              <a:rPr lang="en-US">
                <a:solidFill>
                  <a:srgbClr val="C00000"/>
                </a:solidFill>
              </a:rPr>
              <a:t>to the reader</a:t>
            </a:r>
            <a:r>
              <a:rPr lang="en-US"/>
              <a:t>.</a:t>
            </a:r>
          </a:p>
          <a:p>
            <a:pPr lvl="1"/>
            <a:r>
              <a:rPr lang="en-US"/>
              <a:t>Simple to complex</a:t>
            </a:r>
          </a:p>
          <a:p>
            <a:pPr lvl="1"/>
            <a:r>
              <a:rPr lang="en-US"/>
              <a:t>Basic to advanced</a:t>
            </a:r>
          </a:p>
          <a:p>
            <a:pPr lvl="1"/>
            <a:r>
              <a:rPr lang="en-US"/>
              <a:t>Required order: Get/Set</a:t>
            </a:r>
          </a:p>
          <a:p>
            <a:r>
              <a:rPr lang="en-US"/>
              <a:t>Write a sentence or paragraph for every subtopic.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/>
              <a:t>Reorder subtopics. Best order for the </a:t>
            </a:r>
            <a:r>
              <a:rPr lang="en-US">
                <a:solidFill>
                  <a:srgbClr val="C00000"/>
                </a:solidFill>
              </a:rPr>
              <a:t>reader</a:t>
            </a:r>
            <a:r>
              <a:rPr lang="en-US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/>
              <a:t>Have a friend read it.</a:t>
            </a:r>
          </a:p>
        </p:txBody>
      </p:sp>
    </p:spTree>
    <p:extLst>
      <p:ext uri="{BB962C8B-B14F-4D97-AF65-F5344CB8AC3E}">
        <p14:creationId xmlns:p14="http://schemas.microsoft.com/office/powerpoint/2010/main" val="72417912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pPr algn="l"/>
            <a:r>
              <a:rPr lang="en-US">
                <a:latin typeface="+mn-lt"/>
              </a:rPr>
              <a:t>Long description: Typical ordered 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0655" y="1690688"/>
            <a:ext cx="9135767" cy="3713671"/>
          </a:xfrm>
        </p:spPr>
        <p:txBody>
          <a:bodyPr/>
          <a:lstStyle/>
          <a:p>
            <a:pPr lvl="0"/>
            <a:r>
              <a:rPr lang="en-US"/>
              <a:t>Purpose / Solution / Task</a:t>
            </a:r>
          </a:p>
          <a:p>
            <a:pPr lvl="0"/>
            <a:r>
              <a:rPr lang="en-US"/>
              <a:t>Basic example</a:t>
            </a:r>
          </a:p>
          <a:p>
            <a:r>
              <a:rPr lang="en-US"/>
              <a:t>Cmdlet/Function list</a:t>
            </a:r>
          </a:p>
          <a:p>
            <a:pPr lvl="0"/>
            <a:r>
              <a:rPr lang="en-US"/>
              <a:t>How-to sections (New/Get/Set/Save)</a:t>
            </a:r>
          </a:p>
          <a:p>
            <a:pPr lvl="0"/>
            <a:r>
              <a:rPr lang="en-US"/>
              <a:t>Examples (try it)</a:t>
            </a:r>
          </a:p>
          <a:p>
            <a:pPr lvl="0"/>
            <a:r>
              <a:rPr lang="en-US"/>
              <a:t>Background info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1901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151011" y="1899057"/>
            <a:ext cx="10080582" cy="4674272"/>
            <a:chOff x="1133758" y="1985321"/>
            <a:chExt cx="8354572" cy="4020057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33758" y="1985321"/>
              <a:ext cx="8354572" cy="4020057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6054218" y="5527260"/>
              <a:ext cx="11144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Inefficient</a:t>
              </a:r>
            </a:p>
          </p:txBody>
        </p:sp>
      </p:grpSp>
      <p:sp>
        <p:nvSpPr>
          <p:cNvPr id="5" name="Title 1"/>
          <p:cNvSpPr txBox="1">
            <a:spLocks/>
          </p:cNvSpPr>
          <p:nvPr/>
        </p:nvSpPr>
        <p:spPr>
          <a:xfrm>
            <a:off x="498474" y="484094"/>
            <a:ext cx="8495401" cy="111610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en-US">
                <a:latin typeface="Segoe UI Light" panose="020B0502040204020203" pitchFamily="34" charset="0"/>
                <a:cs typeface="Segoe UI Light" panose="020B0502040204020203" pitchFamily="34" charset="0"/>
              </a:rPr>
              <a:t>I'm too busy to write help...</a:t>
            </a:r>
            <a:br>
              <a:rPr lang="en-US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en-US">
                <a:latin typeface="Segoe UI Light" panose="020B0502040204020203" pitchFamily="34" charset="0"/>
                <a:cs typeface="Segoe UI Light" panose="020B0502040204020203" pitchFamily="34" charset="0"/>
              </a:rPr>
              <a:t>	             ...  shifting the burden</a:t>
            </a:r>
          </a:p>
        </p:txBody>
      </p:sp>
    </p:spTree>
    <p:extLst>
      <p:ext uri="{BB962C8B-B14F-4D97-AF65-F5344CB8AC3E}">
        <p14:creationId xmlns:p14="http://schemas.microsoft.com/office/powerpoint/2010/main" val="77552440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832" y="211153"/>
            <a:ext cx="11568418" cy="1325563"/>
          </a:xfrm>
        </p:spPr>
        <p:txBody>
          <a:bodyPr anchor="t"/>
          <a:lstStyle/>
          <a:p>
            <a:pPr algn="l"/>
            <a:r>
              <a:rPr lang="en-US"/>
              <a:t>about_Aliases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3678" y="1329682"/>
            <a:ext cx="7811578" cy="4366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2583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9295" y="175343"/>
            <a:ext cx="11568418" cy="1325563"/>
          </a:xfrm>
        </p:spPr>
        <p:txBody>
          <a:bodyPr anchor="t"/>
          <a:lstStyle/>
          <a:p>
            <a:pPr algn="l"/>
            <a:r>
              <a:rPr lang="en-US"/>
              <a:t>about_Pester : Long description 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81425" y="1500906"/>
            <a:ext cx="10015661" cy="3487322"/>
          </a:xfrm>
        </p:spPr>
        <p:txBody>
          <a:bodyPr/>
          <a:lstStyle/>
          <a:p>
            <a:pPr lvl="0"/>
            <a:r>
              <a:rPr lang="en-US"/>
              <a:t>Problem statement: Unit/integration testing</a:t>
            </a:r>
          </a:p>
          <a:p>
            <a:pPr lvl="0"/>
            <a:r>
              <a:rPr lang="en-US"/>
              <a:t>Language basics, DSL (describe, it, should be)</a:t>
            </a:r>
          </a:p>
          <a:p>
            <a:pPr lvl="0"/>
            <a:r>
              <a:rPr lang="en-US"/>
              <a:t>How-to:  Create, Write, Run</a:t>
            </a:r>
          </a:p>
          <a:p>
            <a:pPr lvl="0"/>
            <a:r>
              <a:rPr lang="en-US"/>
              <a:t>How to save; default output is Write-Host</a:t>
            </a:r>
          </a:p>
          <a:p>
            <a:pPr lvl="0"/>
            <a:r>
              <a:rPr lang="en-US"/>
              <a:t>Example. Try it.</a:t>
            </a:r>
          </a:p>
          <a:p>
            <a:pPr lvl="0"/>
            <a:r>
              <a:rPr lang="en-US"/>
              <a:t>Real-world examples (from original file)</a:t>
            </a:r>
          </a:p>
        </p:txBody>
      </p:sp>
    </p:spTree>
    <p:extLst>
      <p:ext uri="{BB962C8B-B14F-4D97-AF65-F5344CB8AC3E}">
        <p14:creationId xmlns:p14="http://schemas.microsoft.com/office/powerpoint/2010/main" val="397832445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pPr algn="l"/>
            <a:r>
              <a:rPr lang="en-US"/>
              <a:t>about_Pester : Long description final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51101" y="1600200"/>
            <a:ext cx="7952666" cy="3487322"/>
          </a:xfrm>
        </p:spPr>
        <p:txBody>
          <a:bodyPr/>
          <a:lstStyle/>
          <a:p>
            <a:pPr lvl="0"/>
            <a:r>
              <a:rPr lang="en-US"/>
              <a:t>What does Pester test (concepts)</a:t>
            </a:r>
          </a:p>
          <a:p>
            <a:pPr lvl="0"/>
            <a:r>
              <a:rPr lang="en-US"/>
              <a:t>The Pester language (basics + example)</a:t>
            </a:r>
          </a:p>
          <a:p>
            <a:pPr lvl="0"/>
            <a:r>
              <a:rPr lang="en-US"/>
              <a:t>How to Create a Pester Test</a:t>
            </a:r>
          </a:p>
          <a:p>
            <a:pPr lvl="0"/>
            <a:r>
              <a:rPr lang="en-US"/>
              <a:t>How to Run a Pester Test</a:t>
            </a:r>
          </a:p>
          <a:p>
            <a:r>
              <a:rPr lang="en-US"/>
              <a:t>Example</a:t>
            </a:r>
          </a:p>
          <a:p>
            <a:pPr lvl="0"/>
            <a:r>
              <a:rPr lang="en-US"/>
              <a:t>Pester Test Output (Write-Host v. custom object)</a:t>
            </a:r>
          </a:p>
          <a:p>
            <a:pPr lvl="0"/>
            <a:r>
              <a:rPr lang="en-US"/>
              <a:t>Real-world examples (Pester's own tests)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3936" y="1444926"/>
            <a:ext cx="10138779" cy="3868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30346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2699" y="283682"/>
            <a:ext cx="8935810" cy="615162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89781" y="586597"/>
            <a:ext cx="181203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Help for </a:t>
            </a:r>
            <a:br>
              <a:rPr lang="en-US" sz="2400" b="1"/>
            </a:br>
            <a:r>
              <a:rPr lang="en-US" sz="2400" b="1"/>
              <a:t>Pester 3.4.1+</a:t>
            </a:r>
          </a:p>
        </p:txBody>
      </p:sp>
    </p:spTree>
    <p:extLst>
      <p:ext uri="{BB962C8B-B14F-4D97-AF65-F5344CB8AC3E}">
        <p14:creationId xmlns:p14="http://schemas.microsoft.com/office/powerpoint/2010/main" val="197128629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pPr algn="l"/>
            <a:r>
              <a:rPr lang="en-US"/>
              <a:t>Can I use my GitHub wiki?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44664" y="1941342"/>
            <a:ext cx="8694737" cy="3754608"/>
          </a:xfrm>
        </p:spPr>
        <p:txBody>
          <a:bodyPr/>
          <a:lstStyle/>
          <a:p>
            <a:pPr marL="0" indent="0" algn="ctr">
              <a:buNone/>
            </a:pPr>
            <a:r>
              <a:rPr lang="en-US" sz="4400"/>
              <a:t>YES!!</a:t>
            </a:r>
          </a:p>
          <a:p>
            <a:pPr marL="0" indent="0" algn="ctr">
              <a:buNone/>
            </a:pPr>
            <a:r>
              <a:rPr lang="en-US" sz="4400"/>
              <a:t>It's online help!</a:t>
            </a:r>
          </a:p>
        </p:txBody>
      </p:sp>
    </p:spTree>
    <p:extLst>
      <p:ext uri="{BB962C8B-B14F-4D97-AF65-F5344CB8AC3E}">
        <p14:creationId xmlns:p14="http://schemas.microsoft.com/office/powerpoint/2010/main" val="401114636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532" y="366669"/>
            <a:ext cx="7556313" cy="1116106"/>
          </a:xfrm>
        </p:spPr>
        <p:txBody>
          <a:bodyPr anchor="t">
            <a:normAutofit/>
          </a:bodyPr>
          <a:lstStyle/>
          <a:p>
            <a:pPr algn="l"/>
            <a:r>
              <a:rPr lang="en-US"/>
              <a:t>Supporting "Get-Help -Online"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679676" y="1308376"/>
            <a:ext cx="596188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latin typeface="Consolas" panose="020B0609020204030204" pitchFamily="49" charset="0"/>
              </a:rPr>
              <a:t>PS C:\&gt;Get-Help Get-Widget -Online</a:t>
            </a:r>
          </a:p>
          <a:p>
            <a:r>
              <a:rPr lang="en-US" sz="2000" i="1">
                <a:latin typeface="Consolas" panose="020B0609020204030204" pitchFamily="49" charset="0"/>
              </a:rPr>
              <a:t>Not valid for About help	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791286" y="6203852"/>
            <a:ext cx="3408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hlinkClick r:id="rId2"/>
              </a:rPr>
              <a:t>Supporting Online Help (MSDN)</a:t>
            </a:r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815041" y="2509314"/>
            <a:ext cx="1003385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/>
              <a:t>Two ways to specify an online help URI for a command:</a:t>
            </a:r>
          </a:p>
          <a:p>
            <a:endParaRPr lang="en-US" sz="3200"/>
          </a:p>
          <a:p>
            <a:r>
              <a:rPr lang="en-US" sz="3200"/>
              <a:t>-- First related link in help topic (precedence)</a:t>
            </a:r>
          </a:p>
          <a:p>
            <a:r>
              <a:rPr lang="en-US" sz="3200"/>
              <a:t>-- HelpUri attribute</a:t>
            </a:r>
          </a:p>
        </p:txBody>
      </p:sp>
    </p:spTree>
    <p:extLst>
      <p:ext uri="{BB962C8B-B14F-4D97-AF65-F5344CB8AC3E}">
        <p14:creationId xmlns:p14="http://schemas.microsoft.com/office/powerpoint/2010/main" val="77805198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3321" y="48122"/>
            <a:ext cx="11568418" cy="1325563"/>
          </a:xfrm>
        </p:spPr>
        <p:txBody>
          <a:bodyPr anchor="t"/>
          <a:lstStyle/>
          <a:p>
            <a:pPr algn="l"/>
            <a:r>
              <a:rPr lang="en-US"/>
              <a:t>Supporting Online Help:  </a:t>
            </a:r>
            <a:r>
              <a:rPr lang="en-US">
                <a:solidFill>
                  <a:schemeClr val="accent5"/>
                </a:solidFill>
              </a:rPr>
              <a:t>First related link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06466" y="1164421"/>
            <a:ext cx="613918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First related link in help topic</a:t>
            </a:r>
          </a:p>
          <a:p>
            <a:r>
              <a:rPr lang="en-US" sz="2800"/>
              <a:t>-- Value must begin with 'http' or 'https'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8231316" y="5971141"/>
            <a:ext cx="3650423" cy="716291"/>
            <a:chOff x="8231316" y="5971141"/>
            <a:chExt cx="3650423" cy="716291"/>
          </a:xfrm>
        </p:grpSpPr>
        <p:sp>
          <p:nvSpPr>
            <p:cNvPr id="13" name="TextBox 12"/>
            <p:cNvSpPr txBox="1"/>
            <p:nvPr/>
          </p:nvSpPr>
          <p:spPr>
            <a:xfrm>
              <a:off x="8231316" y="6287322"/>
              <a:ext cx="365042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>
                  <a:hlinkClick r:id="rId2"/>
                </a:rPr>
                <a:t>Supporting Online Help (MSDN)</a:t>
              </a:r>
              <a:endParaRPr lang="en-US" sz="200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8231316" y="5971141"/>
              <a:ext cx="24978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>
                  <a:hlinkClick r:id="rId3"/>
                </a:rPr>
                <a:t>Helpuri-v-HelpInfoUri</a:t>
              </a:r>
              <a:endParaRPr lang="en-US" sz="2000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6465" y="2458903"/>
            <a:ext cx="7392085" cy="1928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98159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pPr algn="l"/>
            <a:r>
              <a:rPr lang="en-US"/>
              <a:t>Supporting Online Help: </a:t>
            </a:r>
            <a:r>
              <a:rPr lang="en-US">
                <a:solidFill>
                  <a:schemeClr val="accent5"/>
                </a:solidFill>
              </a:rPr>
              <a:t>First related link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234934" y="1373685"/>
            <a:ext cx="772519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chemeClr val="bg1"/>
                </a:solidFill>
                <a:latin typeface="Ubuntu Mono" panose="020B0509030602030204" pitchFamily="49" charset="0"/>
              </a:rPr>
              <a:t>First related link in help topic</a:t>
            </a:r>
          </a:p>
          <a:p>
            <a:r>
              <a:rPr lang="en-US" sz="2800">
                <a:solidFill>
                  <a:schemeClr val="bg1"/>
                </a:solidFill>
                <a:latin typeface="Ubuntu Mono" panose="020B0509030602030204" pitchFamily="49" charset="0"/>
              </a:rPr>
              <a:t>-- Value must begin with 'http' or 'https'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8231316" y="5971141"/>
            <a:ext cx="3650423" cy="716291"/>
            <a:chOff x="8231316" y="5971141"/>
            <a:chExt cx="3650423" cy="716291"/>
          </a:xfrm>
        </p:grpSpPr>
        <p:sp>
          <p:nvSpPr>
            <p:cNvPr id="7" name="TextBox 6"/>
            <p:cNvSpPr txBox="1"/>
            <p:nvPr/>
          </p:nvSpPr>
          <p:spPr>
            <a:xfrm>
              <a:off x="8231316" y="6287322"/>
              <a:ext cx="365042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>
                  <a:hlinkClick r:id="rId2"/>
                </a:rPr>
                <a:t>Supporting Online Help (MSDN)</a:t>
              </a:r>
              <a:endParaRPr lang="en-US" sz="200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231316" y="5971141"/>
              <a:ext cx="24978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>
                  <a:hlinkClick r:id="rId3"/>
                </a:rPr>
                <a:t>Helpuri-v-HelpInfoUri</a:t>
              </a:r>
              <a:endParaRPr lang="en-US" sz="2000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906466" y="1164421"/>
            <a:ext cx="613918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First related link in help topic</a:t>
            </a:r>
          </a:p>
          <a:p>
            <a:r>
              <a:rPr lang="en-US" sz="2800"/>
              <a:t>-- Value must begin with 'http' or 'https'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6060" y="2424409"/>
            <a:ext cx="9909031" cy="269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88268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6110" y="330799"/>
            <a:ext cx="11447890" cy="1116106"/>
          </a:xfrm>
        </p:spPr>
        <p:txBody>
          <a:bodyPr anchor="t"/>
          <a:lstStyle/>
          <a:p>
            <a:pPr algn="l"/>
            <a:r>
              <a:rPr lang="en-US">
                <a:latin typeface="+mn-lt"/>
              </a:rPr>
              <a:t>Supporting Online Help: </a:t>
            </a:r>
            <a:r>
              <a:rPr lang="en-US">
                <a:solidFill>
                  <a:schemeClr val="accent5"/>
                </a:solidFill>
                <a:latin typeface="+mn-lt"/>
              </a:rPr>
              <a:t>HelpUri attribute (3.0)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77647" y="1446905"/>
            <a:ext cx="1078844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Function: HelpUri attribute of CmdletBinding</a:t>
            </a:r>
          </a:p>
          <a:p>
            <a:endParaRPr lang="en-US" sz="2400"/>
          </a:p>
          <a:p>
            <a:endParaRPr lang="en-US" sz="2400"/>
          </a:p>
          <a:p>
            <a:endParaRPr lang="en-US" sz="2400"/>
          </a:p>
          <a:p>
            <a:endParaRPr lang="en-US" sz="2400"/>
          </a:p>
          <a:p>
            <a:endParaRPr lang="en-US" sz="2400"/>
          </a:p>
          <a:p>
            <a:r>
              <a:rPr lang="en-US" sz="2400"/>
              <a:t>C# Cmdlets: HelpUri attribute of Cmdlet class</a:t>
            </a:r>
          </a:p>
          <a:p>
            <a:endParaRPr lang="en-US" sz="2400"/>
          </a:p>
          <a:p>
            <a:endParaRPr lang="en-US" sz="2400"/>
          </a:p>
          <a:p>
            <a:r>
              <a:rPr lang="en-US" sz="2400"/>
              <a:t>CIM commands: HelpUri attribute of CmdletMetadata element</a:t>
            </a:r>
          </a:p>
          <a:p>
            <a:endParaRPr lang="en-US" sz="2400"/>
          </a:p>
          <a:p>
            <a:endParaRPr lang="en-US" sz="240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615" y="1998751"/>
            <a:ext cx="6634771" cy="1455831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8231316" y="5971141"/>
            <a:ext cx="3650423" cy="716291"/>
            <a:chOff x="8231316" y="5971141"/>
            <a:chExt cx="3650423" cy="716291"/>
          </a:xfrm>
        </p:grpSpPr>
        <p:sp>
          <p:nvSpPr>
            <p:cNvPr id="14" name="TextBox 13"/>
            <p:cNvSpPr txBox="1"/>
            <p:nvPr/>
          </p:nvSpPr>
          <p:spPr>
            <a:xfrm>
              <a:off x="8231316" y="6287322"/>
              <a:ext cx="365042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>
                  <a:hlinkClick r:id="rId3"/>
                </a:rPr>
                <a:t>Supporting Online Help (MSDN)</a:t>
              </a:r>
              <a:endParaRPr lang="en-US" sz="200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231316" y="5971141"/>
              <a:ext cx="24978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>
                  <a:hlinkClick r:id="rId4"/>
                </a:rPr>
                <a:t>Helpuri-v-HelpInfoUri</a:t>
              </a:r>
              <a:endParaRPr lang="en-US" sz="2000"/>
            </a:p>
          </p:txBody>
        </p: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7617" y="5321639"/>
            <a:ext cx="7824766" cy="64724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7616" y="4117958"/>
            <a:ext cx="8529937" cy="540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59131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pPr algn="l"/>
            <a:r>
              <a:rPr lang="en-US"/>
              <a:t>Online Help : </a:t>
            </a:r>
            <a:br>
              <a:rPr lang="en-US"/>
            </a:br>
            <a:r>
              <a:rPr lang="en-US"/>
              <a:t>    About_help is </a:t>
            </a:r>
            <a:r>
              <a:rPr lang="en-US" u="sng"/>
              <a:t>not</a:t>
            </a:r>
            <a:r>
              <a:rPr lang="en-US"/>
              <a:t> supported, but...</a:t>
            </a:r>
            <a:br>
              <a:rPr lang="en-US"/>
            </a:br>
            <a:r>
              <a:rPr lang="en-US"/>
              <a:t>	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284583" y="1719219"/>
            <a:ext cx="53912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chemeClr val="bg1"/>
                </a:solidFill>
                <a:latin typeface="Ubuntu Mono" panose="020B0509030602030204" pitchFamily="49" charset="0"/>
              </a:rPr>
              <a:t>Pester Wiki (it's excellent!)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1721" y="1719219"/>
            <a:ext cx="9011232" cy="3956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0013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22475" y="484094"/>
            <a:ext cx="8349691" cy="1116106"/>
          </a:xfrm>
        </p:spPr>
        <p:txBody>
          <a:bodyPr/>
          <a:lstStyle/>
          <a:p>
            <a:pPr algn="l"/>
            <a:r>
              <a:rPr lang="en-US">
                <a:solidFill>
                  <a:schemeClr val="bg1"/>
                </a:solidFill>
                <a:latin typeface="Ubuntu Mono" panose="020B0509030602030204" pitchFamily="49" charset="0"/>
              </a:rPr>
              <a:t>Undocumented tool -EQ Unautomated process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708560" y="5283979"/>
            <a:ext cx="1114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Inefficient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07455" y="276801"/>
            <a:ext cx="11693526" cy="111610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en-US">
                <a:latin typeface="Segoe UI Light" panose="020B0502040204020203" pitchFamily="34" charset="0"/>
                <a:cs typeface="Segoe UI Light" panose="020B0502040204020203" pitchFamily="34" charset="0"/>
              </a:rPr>
              <a:t>Undocumented tool -EQ Unautomated process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1502086" y="1807493"/>
            <a:ext cx="9390468" cy="4422489"/>
            <a:chOff x="1133758" y="1985321"/>
            <a:chExt cx="8354572" cy="4020057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33758" y="1985321"/>
              <a:ext cx="8354572" cy="4020057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6054218" y="5527260"/>
              <a:ext cx="11144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Inefficient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6848945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HelpUri v. HelpInfoUri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5559" y="1825625"/>
            <a:ext cx="5686549" cy="4351338"/>
          </a:xfrm>
        </p:spPr>
        <p:txBody>
          <a:bodyPr/>
          <a:lstStyle/>
          <a:p>
            <a:r>
              <a:rPr lang="en-US"/>
              <a:t>HelpUri: </a:t>
            </a:r>
            <a:r>
              <a:rPr lang="en-US">
                <a:solidFill>
                  <a:srgbClr val="FF0000"/>
                </a:solidFill>
              </a:rPr>
              <a:t>Online help</a:t>
            </a:r>
          </a:p>
          <a:p>
            <a:pPr lvl="1"/>
            <a:r>
              <a:rPr lang="en-US"/>
              <a:t>Command property</a:t>
            </a:r>
          </a:p>
          <a:p>
            <a:pPr lvl="1"/>
            <a:r>
              <a:rPr lang="en-US"/>
              <a:t>http, https</a:t>
            </a:r>
          </a:p>
          <a:p>
            <a:pPr marL="457200" lvl="1" indent="0">
              <a:buNone/>
            </a:pPr>
            <a:endParaRPr lang="en-US"/>
          </a:p>
          <a:p>
            <a:r>
              <a:rPr lang="en-US"/>
              <a:t>HelpInfoUri: </a:t>
            </a:r>
            <a:r>
              <a:rPr lang="en-US">
                <a:solidFill>
                  <a:srgbClr val="FF0000"/>
                </a:solidFill>
              </a:rPr>
              <a:t>Updatable help:</a:t>
            </a:r>
          </a:p>
          <a:p>
            <a:pPr lvl="1"/>
            <a:r>
              <a:rPr lang="en-US"/>
              <a:t>Module property</a:t>
            </a:r>
          </a:p>
          <a:p>
            <a:pPr lvl="1"/>
            <a:r>
              <a:rPr lang="en-US"/>
              <a:t>Module manifest</a:t>
            </a:r>
          </a:p>
          <a:p>
            <a:pPr lvl="1"/>
            <a:r>
              <a:rPr lang="en-US"/>
              <a:t>http only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046061" y="1836964"/>
            <a:ext cx="29754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chemeClr val="accent5"/>
                </a:solidFill>
              </a:rPr>
              <a:t>Any web file works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046061" y="3478074"/>
            <a:ext cx="45159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chemeClr val="accent5"/>
                </a:solidFill>
              </a:rPr>
              <a:t>L</a:t>
            </a:r>
            <a:r>
              <a:rPr lang="en-US" sz="2800">
                <a:solidFill>
                  <a:schemeClr val="accent5"/>
                </a:solidFill>
              </a:rPr>
              <a:t>ocation of HelpInfo XML file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231316" y="5971141"/>
            <a:ext cx="24978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hlinkClick r:id="rId2"/>
              </a:rPr>
              <a:t>Helpuri-v-HelpInfoUri</a:t>
            </a:r>
            <a:endParaRPr lang="en-US" sz="2000"/>
          </a:p>
        </p:txBody>
      </p:sp>
      <p:sp>
        <p:nvSpPr>
          <p:cNvPr id="7" name="TextBox 6"/>
          <p:cNvSpPr txBox="1"/>
          <p:nvPr/>
        </p:nvSpPr>
        <p:spPr>
          <a:xfrm>
            <a:off x="8231316" y="5601809"/>
            <a:ext cx="31454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hlinkClick r:id="rId3"/>
              </a:rPr>
              <a:t>Supporting Updatable Help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348783872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86516" y="289135"/>
            <a:ext cx="3987058" cy="4351338"/>
          </a:xfrm>
        </p:spPr>
        <p:txBody>
          <a:bodyPr/>
          <a:lstStyle/>
          <a:p>
            <a:pPr marL="0" indent="0">
              <a:buNone/>
            </a:pPr>
            <a:r>
              <a:rPr lang="en-US" sz="4000"/>
              <a:t>HelpInfoUri: </a:t>
            </a:r>
          </a:p>
          <a:p>
            <a:pPr lvl="1"/>
            <a:r>
              <a:rPr lang="en-US"/>
              <a:t>Updatable help</a:t>
            </a:r>
          </a:p>
          <a:p>
            <a:pPr lvl="1"/>
            <a:r>
              <a:rPr lang="en-US"/>
              <a:t>Module property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470213" y="368400"/>
            <a:ext cx="45159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chemeClr val="accent5"/>
                </a:solidFill>
              </a:rPr>
              <a:t>Location of HelpInfo XML file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515" y="2464804"/>
            <a:ext cx="11456645" cy="1756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21900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/>
              <a:t>Where is help for dynamic parameters?</a:t>
            </a:r>
            <a:br>
              <a:rPr lang="en-US"/>
            </a:b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06452" y="1518801"/>
            <a:ext cx="8694737" cy="3528324"/>
          </a:xfrm>
        </p:spPr>
        <p:txBody>
          <a:bodyPr>
            <a:normAutofit/>
          </a:bodyPr>
          <a:lstStyle/>
          <a:p>
            <a:pPr>
              <a:spcBef>
                <a:spcPts val="600"/>
              </a:spcBef>
            </a:pPr>
            <a:r>
              <a:rPr lang="en-US" sz="2400"/>
              <a:t>Get-Help does not display help for parameters not defined in code (Get-Command)</a:t>
            </a:r>
            <a:br>
              <a:rPr lang="en-US" sz="2400"/>
            </a:br>
            <a:endParaRPr lang="en-US" sz="2400"/>
          </a:p>
          <a:p>
            <a:r>
              <a:rPr lang="en-US" sz="2400"/>
              <a:t>Get-Help does not display help for dynamic parameters</a:t>
            </a:r>
          </a:p>
          <a:p>
            <a:endParaRPr lang="en-US" sz="2400"/>
          </a:p>
          <a:p>
            <a:r>
              <a:rPr lang="en-US" sz="2400"/>
              <a:t>Put dynamic parameter help in Description section</a:t>
            </a:r>
          </a:p>
          <a:p>
            <a:endParaRPr lang="en-US" sz="2400"/>
          </a:p>
          <a:p>
            <a:r>
              <a:rPr lang="en-US" sz="2400"/>
              <a:t>Use custom cmdlet help for providers</a:t>
            </a:r>
          </a:p>
        </p:txBody>
      </p:sp>
      <p:sp>
        <p:nvSpPr>
          <p:cNvPr id="7" name="Rectangle 6"/>
          <p:cNvSpPr/>
          <p:nvPr/>
        </p:nvSpPr>
        <p:spPr>
          <a:xfrm>
            <a:off x="7646787" y="5975765"/>
            <a:ext cx="425719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>
                <a:hlinkClick r:id="rId2"/>
              </a:rPr>
              <a:t>Writing-help-for-dynamic-parameters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92056958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75" y="210243"/>
            <a:ext cx="10447472" cy="1116106"/>
          </a:xfrm>
        </p:spPr>
        <p:txBody>
          <a:bodyPr anchor="t"/>
          <a:lstStyle/>
          <a:p>
            <a:pPr algn="l"/>
            <a:r>
              <a:rPr lang="en-US"/>
              <a:t>Help for DSC, Classes : About topics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29508" y="1010632"/>
            <a:ext cx="6355746" cy="512981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9267306" y="6319868"/>
            <a:ext cx="292469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>
                <a:hlinkClick r:id="rId3"/>
              </a:rPr>
              <a:t>about_WineGlass.help.txt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21636435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897" y="70148"/>
            <a:ext cx="7556313" cy="1116106"/>
          </a:xfrm>
        </p:spPr>
        <p:txBody>
          <a:bodyPr anchor="t">
            <a:normAutofit/>
          </a:bodyPr>
          <a:lstStyle/>
          <a:p>
            <a:pPr algn="l"/>
            <a:r>
              <a:rPr lang="en-US" sz="5400"/>
              <a:t>References</a:t>
            </a:r>
          </a:p>
        </p:txBody>
      </p:sp>
      <p:sp>
        <p:nvSpPr>
          <p:cNvPr id="4" name="Rectangle 3"/>
          <p:cNvSpPr/>
          <p:nvPr/>
        </p:nvSpPr>
        <p:spPr>
          <a:xfrm>
            <a:off x="589920" y="993358"/>
            <a:ext cx="9623755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>
                <a:hlinkClick r:id="rId2"/>
              </a:rPr>
              <a:t>Troubleshooting Comment-Based Help</a:t>
            </a:r>
            <a:br>
              <a:rPr lang="en-US" sz="2400">
                <a:hlinkClick r:id="rId2"/>
              </a:rPr>
            </a:br>
            <a:r>
              <a:rPr lang="en-US" sz="2400">
                <a:hlinkClick r:id="rId3"/>
              </a:rPr>
              <a:t>Writing XML Help for Advanced Functions</a:t>
            </a:r>
            <a:br>
              <a:rPr lang="en-US" sz="2400"/>
            </a:br>
            <a:r>
              <a:rPr lang="en-US" sz="2400">
                <a:hlinkClick r:id="rId4"/>
              </a:rPr>
              <a:t>HelpUri v. HelpInfoUri</a:t>
            </a:r>
            <a:endParaRPr lang="en-US" sz="2400"/>
          </a:p>
          <a:p>
            <a:r>
              <a:rPr lang="en-US" sz="2400">
                <a:hlinkClick r:id="rId5"/>
              </a:rPr>
              <a:t>Naming Help Files (PS 3.0 only; not updated for 4.0+)</a:t>
            </a:r>
            <a:endParaRPr lang="en-US" sz="2400"/>
          </a:p>
          <a:p>
            <a:endParaRPr lang="en-US" sz="2400"/>
          </a:p>
          <a:p>
            <a:r>
              <a:rPr lang="en-US" sz="2400">
                <a:hlinkClick r:id="rId6"/>
              </a:rPr>
              <a:t>Checklists for Authoring PowerShell Help</a:t>
            </a:r>
            <a:endParaRPr lang="en-US" sz="2400"/>
          </a:p>
          <a:p>
            <a:r>
              <a:rPr lang="en-US" sz="2400">
                <a:hlinkClick r:id="rId7"/>
              </a:rPr>
              <a:t>How to Write Great Help Examples</a:t>
            </a:r>
            <a:endParaRPr lang="en-US" sz="2400"/>
          </a:p>
          <a:p>
            <a:r>
              <a:rPr lang="en-US" sz="2400">
                <a:hlinkClick r:id="rId8"/>
              </a:rPr>
              <a:t>Supporting Online Help (MSDN)</a:t>
            </a:r>
            <a:endParaRPr lang="en-US" sz="2400"/>
          </a:p>
          <a:p>
            <a:endParaRPr lang="en-US" sz="2400"/>
          </a:p>
          <a:p>
            <a:r>
              <a:rPr lang="en-US" sz="2400"/>
              <a:t>Slides and code for all help talks: </a:t>
            </a:r>
            <a:r>
              <a:rPr lang="en-US" sz="2400">
                <a:hlinkClick r:id="rId9"/>
              </a:rPr>
              <a:t>PowerShell Help Deep Dive (GitHub)</a:t>
            </a:r>
            <a:br>
              <a:rPr lang="en-US" sz="2400"/>
            </a:br>
            <a:r>
              <a:rPr lang="en-US" sz="2400"/>
              <a:t>Use help as a code spec:  </a:t>
            </a:r>
            <a:r>
              <a:rPr lang="en-US" sz="2400">
                <a:hlinkClick r:id="rId10"/>
              </a:rPr>
              <a:t>Advanced Help for Advanced Functions</a:t>
            </a:r>
            <a:endParaRPr lang="en-US" sz="2400"/>
          </a:p>
          <a:p>
            <a:r>
              <a:rPr lang="en-US" sz="2400"/>
              <a:t>Use help examples as a test spec: </a:t>
            </a:r>
            <a:r>
              <a:rPr lang="en-US" sz="2400">
                <a:hlinkClick r:id="rId11"/>
              </a:rPr>
              <a:t>https://github.com/juneb/PesterTDD</a:t>
            </a:r>
            <a:endParaRPr lang="en-US" sz="2400"/>
          </a:p>
        </p:txBody>
      </p:sp>
      <p:sp>
        <p:nvSpPr>
          <p:cNvPr id="7" name="TextBox 6"/>
          <p:cNvSpPr txBox="1"/>
          <p:nvPr/>
        </p:nvSpPr>
        <p:spPr>
          <a:xfrm>
            <a:off x="1843276" y="5936566"/>
            <a:ext cx="184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00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314492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/>
              <a:t>Professional Help for PowerShell Modules</a:t>
            </a:r>
            <a:endParaRPr lang="en-GB" dirty="0"/>
          </a:p>
        </p:txBody>
      </p:sp>
      <p:sp>
        <p:nvSpPr>
          <p:cNvPr id="6" name="Text Placeholder 2"/>
          <p:cNvSpPr txBox="1">
            <a:spLocks/>
          </p:cNvSpPr>
          <p:nvPr/>
        </p:nvSpPr>
        <p:spPr>
          <a:xfrm>
            <a:off x="7734650" y="3561220"/>
            <a:ext cx="4043493" cy="1782567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/>
              <a:t>June Blender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/>
              <a:t>Technology Evangelist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/>
              <a:t>SAPIEN Technologies, Inc.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/>
              <a:t>Microsoft Cloud &amp; Datacenter MVP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/>
              <a:t>@juneb_get_help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60" y="4753148"/>
            <a:ext cx="1755023" cy="708085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2996359" y="4753148"/>
            <a:ext cx="1927979" cy="708084"/>
            <a:chOff x="2943226" y="4543425"/>
            <a:chExt cx="2747092" cy="1036161"/>
          </a:xfrm>
        </p:grpSpPr>
        <p:sp>
          <p:nvSpPr>
            <p:cNvPr id="9" name="Rectangle 8"/>
            <p:cNvSpPr/>
            <p:nvPr/>
          </p:nvSpPr>
          <p:spPr>
            <a:xfrm>
              <a:off x="2943226" y="4543425"/>
              <a:ext cx="2747092" cy="1036161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93302" y="4620348"/>
              <a:ext cx="2646939" cy="88231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561585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643909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44664" y="484094"/>
            <a:ext cx="7556313" cy="1116106"/>
          </a:xfrm>
        </p:spPr>
        <p:txBody>
          <a:bodyPr/>
          <a:lstStyle/>
          <a:p>
            <a:pPr algn="l"/>
            <a:r>
              <a:rPr lang="en-US">
                <a:solidFill>
                  <a:schemeClr val="bg1"/>
                </a:solidFill>
                <a:latin typeface="Ubuntu Mono" panose="020B0509030602030204" pitchFamily="49" charset="0"/>
              </a:rPr>
              <a:t>Why write help for a module?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3207" y="1787809"/>
            <a:ext cx="7919290" cy="2308158"/>
          </a:xfrm>
        </p:spPr>
        <p:txBody>
          <a:bodyPr>
            <a:noAutofit/>
          </a:bodyPr>
          <a:lstStyle/>
          <a:p>
            <a:r>
              <a:rPr lang="en-US" sz="3600"/>
              <a:t>Likely to share it</a:t>
            </a:r>
          </a:p>
          <a:p>
            <a:r>
              <a:rPr lang="en-US" sz="3600"/>
              <a:t>Like to keep it (and need to maintain it)</a:t>
            </a:r>
          </a:p>
          <a:p>
            <a:r>
              <a:rPr lang="en-US" sz="3600"/>
              <a:t>More complex than a script</a:t>
            </a:r>
          </a:p>
          <a:p>
            <a:r>
              <a:rPr lang="en-US" sz="3600"/>
              <a:t>More valuable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20663" y="484094"/>
            <a:ext cx="7556313" cy="111610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en-US">
                <a:latin typeface="Segoe UI Light" panose="020B0502040204020203" pitchFamily="34" charset="0"/>
                <a:cs typeface="Segoe UI Light" panose="020B0502040204020203" pitchFamily="34" charset="0"/>
              </a:rPr>
              <a:t>Why write help for a module?</a:t>
            </a:r>
          </a:p>
        </p:txBody>
      </p:sp>
    </p:spTree>
    <p:extLst>
      <p:ext uri="{BB962C8B-B14F-4D97-AF65-F5344CB8AC3E}">
        <p14:creationId xmlns:p14="http://schemas.microsoft.com/office/powerpoint/2010/main" val="22531571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290" y="436036"/>
            <a:ext cx="9472119" cy="5056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3566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5426" y="225302"/>
            <a:ext cx="8883080" cy="1116106"/>
          </a:xfrm>
        </p:spPr>
        <p:txBody>
          <a:bodyPr anchor="t"/>
          <a:lstStyle/>
          <a:p>
            <a:r>
              <a:rPr lang="en-US">
                <a:latin typeface="Segoe UI Light" panose="020B0502040204020203" pitchFamily="34" charset="0"/>
                <a:cs typeface="Segoe UI Light" panose="020B0502040204020203" pitchFamily="34" charset="0"/>
              </a:rPr>
              <a:t>How is module help different?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6864" y="1945257"/>
            <a:ext cx="9331315" cy="2308158"/>
          </a:xfrm>
        </p:spPr>
        <p:txBody>
          <a:bodyPr>
            <a:noAutofit/>
          </a:bodyPr>
          <a:lstStyle/>
          <a:p>
            <a:r>
              <a:rPr lang="en-US" sz="3600"/>
              <a:t>Examples are intertwined</a:t>
            </a:r>
          </a:p>
          <a:p>
            <a:r>
              <a:rPr lang="en-US" sz="3600"/>
              <a:t>About topic (at least one; typically more)</a:t>
            </a:r>
          </a:p>
          <a:p>
            <a:r>
              <a:rPr lang="en-US" sz="3600"/>
              <a:t>Benefit from "Get-Help -Online"</a:t>
            </a:r>
          </a:p>
        </p:txBody>
      </p:sp>
    </p:spTree>
    <p:extLst>
      <p:ext uri="{BB962C8B-B14F-4D97-AF65-F5344CB8AC3E}">
        <p14:creationId xmlns:p14="http://schemas.microsoft.com/office/powerpoint/2010/main" val="25967766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2">
      <a:majorFont>
        <a:latin typeface="Segoe UI Light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3388</TotalTime>
  <Words>1658</Words>
  <Application>Microsoft Office PowerPoint</Application>
  <PresentationFormat>Widescreen</PresentationFormat>
  <Paragraphs>415</Paragraphs>
  <Slides>66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76" baseType="lpstr">
      <vt:lpstr>Arial</vt:lpstr>
      <vt:lpstr>Calibri</vt:lpstr>
      <vt:lpstr>Consolas</vt:lpstr>
      <vt:lpstr>Courier New</vt:lpstr>
      <vt:lpstr>Kailasa</vt:lpstr>
      <vt:lpstr>Segoe UI</vt:lpstr>
      <vt:lpstr>Segoe UI Light</vt:lpstr>
      <vt:lpstr>Ubuntu Mono</vt:lpstr>
      <vt:lpstr>Wingdings</vt:lpstr>
      <vt:lpstr>Office Theme</vt:lpstr>
      <vt:lpstr>Professional Help for PowerShell Modules</vt:lpstr>
      <vt:lpstr>PowerPoint Presentation</vt:lpstr>
      <vt:lpstr>Slides &amp; Code for All Talks</vt:lpstr>
      <vt:lpstr>Agenda</vt:lpstr>
      <vt:lpstr>PowerPoint Presentation</vt:lpstr>
      <vt:lpstr>Undocumented tool -EQ Unautomated process</vt:lpstr>
      <vt:lpstr>Why write help for a module?</vt:lpstr>
      <vt:lpstr>PowerPoint Presentation</vt:lpstr>
      <vt:lpstr>How is module help different?</vt:lpstr>
      <vt:lpstr>Don't write help for your own module</vt:lpstr>
      <vt:lpstr>Benefits to the Author of Writing Help</vt:lpstr>
      <vt:lpstr>"Help-Driven Development"  Help as a code specification</vt:lpstr>
      <vt:lpstr>"Help-Driven Development"  Help Examples as a Pester test spec  </vt:lpstr>
      <vt:lpstr>Mechanics:   A few hints about help syntax...</vt:lpstr>
      <vt:lpstr>Don't forget the files!</vt:lpstr>
      <vt:lpstr>Comment-based help v. XML help</vt:lpstr>
      <vt:lpstr>Comment-Based Help - Costs/Benefits   </vt:lpstr>
      <vt:lpstr>What can go wrong with comment-based help?</vt:lpstr>
      <vt:lpstr>XML Help - Costs / Benefits   </vt:lpstr>
      <vt:lpstr>What can go wrong with XML help?</vt:lpstr>
      <vt:lpstr>Naming XML Help Files for  Cmdlets, CIM commands, Workflows</vt:lpstr>
      <vt:lpstr>Naming XML Help Files for  Functions</vt:lpstr>
      <vt:lpstr>.ExternalHelp keyword</vt:lpstr>
      <vt:lpstr>Where do I put help files?  XML, About</vt:lpstr>
      <vt:lpstr>Keep it simple (XML guidelines)</vt:lpstr>
      <vt:lpstr>Test your help</vt:lpstr>
      <vt:lpstr>It's all about the content!</vt:lpstr>
      <vt:lpstr>Code comments v. help</vt:lpstr>
      <vt:lpstr>Easy (help) writing rules</vt:lpstr>
      <vt:lpstr>Easy (help) writing rules</vt:lpstr>
      <vt:lpstr>Easy (help) writing rules</vt:lpstr>
      <vt:lpstr>Define technical terms</vt:lpstr>
      <vt:lpstr>Reuse content</vt:lpstr>
      <vt:lpstr>Write, use, and share checklists </vt:lpstr>
      <vt:lpstr>Synopsis Checklist       "Elevator speech"  Will this cmdlet solve my problem?</vt:lpstr>
      <vt:lpstr>Use Synopsis Checklist:    Invoke-Pester  (3.4.3)</vt:lpstr>
      <vt:lpstr>About Help  </vt:lpstr>
      <vt:lpstr>Where do I start?</vt:lpstr>
      <vt:lpstr>   about_&lt;Topic&gt;.help.txt    </vt:lpstr>
      <vt:lpstr>about_Topic Template :  1000-1500 words</vt:lpstr>
      <vt:lpstr>PowerPoint Presentation</vt:lpstr>
      <vt:lpstr>PowerPoint Presentation</vt:lpstr>
      <vt:lpstr>PowerPoint Presentation</vt:lpstr>
      <vt:lpstr>About Help Checklist</vt:lpstr>
      <vt:lpstr>about_Pester</vt:lpstr>
      <vt:lpstr>Short Description</vt:lpstr>
      <vt:lpstr>Short Description</vt:lpstr>
      <vt:lpstr>Long Description  Start with an outline</vt:lpstr>
      <vt:lpstr>Long description: Typical ordered outline</vt:lpstr>
      <vt:lpstr>about_Aliases</vt:lpstr>
      <vt:lpstr>about_Pester : Long description outline</vt:lpstr>
      <vt:lpstr>about_Pester : Long description final</vt:lpstr>
      <vt:lpstr>PowerPoint Presentation</vt:lpstr>
      <vt:lpstr>Can I use my GitHub wiki?</vt:lpstr>
      <vt:lpstr>Supporting "Get-Help -Online"</vt:lpstr>
      <vt:lpstr>Supporting Online Help:  First related link</vt:lpstr>
      <vt:lpstr>Supporting Online Help: First related link</vt:lpstr>
      <vt:lpstr>Supporting Online Help: HelpUri attribute (3.0)</vt:lpstr>
      <vt:lpstr>Online Help :      About_help is not supported, but...  </vt:lpstr>
      <vt:lpstr>HelpUri v. HelpInfoUri</vt:lpstr>
      <vt:lpstr>PowerPoint Presentation</vt:lpstr>
      <vt:lpstr>Where is help for dynamic parameters? </vt:lpstr>
      <vt:lpstr>Help for DSC, Classes : About topics</vt:lpstr>
      <vt:lpstr>References</vt:lpstr>
      <vt:lpstr>Professional Help for PowerShell Modules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Stuart Preston</dc:creator>
  <cp:lastModifiedBy>June Blender</cp:lastModifiedBy>
  <cp:revision>173</cp:revision>
  <dcterms:created xsi:type="dcterms:W3CDTF">2016-09-20T12:20:52Z</dcterms:created>
  <dcterms:modified xsi:type="dcterms:W3CDTF">2016-10-22T00:43:16Z</dcterms:modified>
</cp:coreProperties>
</file>